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4" r:id="rId5"/>
    <p:sldId id="275" r:id="rId6"/>
    <p:sldId id="274" r:id="rId7"/>
    <p:sldId id="262" r:id="rId8"/>
    <p:sldId id="265" r:id="rId9"/>
    <p:sldId id="268" r:id="rId10"/>
    <p:sldId id="272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CC66FF"/>
    <a:srgbClr val="FFFF00"/>
    <a:srgbClr val="FF3399"/>
    <a:srgbClr val="FF9966"/>
    <a:srgbClr val="FF5050"/>
    <a:srgbClr val="FF99CC"/>
    <a:srgbClr val="FFFF66"/>
    <a:srgbClr val="0000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9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750D351-AC3A-40B6-91BF-1A8E54E02F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285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512B4D2-0C09-4E03-8A3C-3F957A6A0D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303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0840C9-ABCD-4FA5-A3DB-E7B6D48963A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audio" Target="file:///C:\PROGRAM%20FILES\COMMON%20FILES\MICROSOFT%20SHARED\ARTGALRY\Downloaded%20Clips\j0074201.mid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j0074201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12750" y="37798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5760" cy="535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hidden">
            <a:xfrm>
              <a:off x="0" y="3147"/>
              <a:ext cx="5760" cy="117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9" name="AutoShape 11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13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4"/>
            <p:cNvSpPr>
              <a:spLocks noChangeArrowheads="1"/>
            </p:cNvSpPr>
            <p:nvPr/>
          </p:nvSpPr>
          <p:spPr bwMode="auto">
            <a:xfrm rot="5400000" flipH="1">
              <a:off x="83" y="3775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5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AutoShape 16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AutoShape 17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" name="AutoShape 19"/>
          <p:cNvSpPr>
            <a:spLocks noChangeArrowheads="1"/>
          </p:cNvSpPr>
          <p:nvPr/>
        </p:nvSpPr>
        <p:spPr bwMode="auto">
          <a:xfrm flipH="1">
            <a:off x="560388" y="2717800"/>
            <a:ext cx="8294687" cy="233363"/>
          </a:xfrm>
          <a:prstGeom prst="homePlate">
            <a:avLst>
              <a:gd name="adj" fmla="val 6187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Oval 20"/>
          <p:cNvSpPr>
            <a:spLocks noChangeArrowheads="1"/>
          </p:cNvSpPr>
          <p:nvPr/>
        </p:nvSpPr>
        <p:spPr bwMode="auto">
          <a:xfrm>
            <a:off x="433388" y="26971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463550" y="2700338"/>
            <a:ext cx="161925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" name="Oval 22"/>
          <p:cNvSpPr>
            <a:spLocks noChangeArrowheads="1"/>
          </p:cNvSpPr>
          <p:nvPr/>
        </p:nvSpPr>
        <p:spPr bwMode="auto">
          <a:xfrm>
            <a:off x="8842375" y="2697163"/>
            <a:ext cx="304800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484188" y="2760663"/>
            <a:ext cx="8751887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22" name="Group 24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3" name="AutoShape 25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26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AutoShape 27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AutoShape 28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AutoShape 29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AutoShape 30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31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32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1" name="Text Box 34"/>
          <p:cNvSpPr txBox="1">
            <a:spLocks noChangeArrowheads="1"/>
          </p:cNvSpPr>
          <p:nvPr userDrawn="1"/>
        </p:nvSpPr>
        <p:spPr bwMode="auto">
          <a:xfrm>
            <a:off x="1147763" y="6394450"/>
            <a:ext cx="3124200" cy="366713"/>
          </a:xfrm>
          <a:prstGeom prst="rect">
            <a:avLst/>
          </a:prstGeom>
          <a:noFill/>
          <a:ln w="38100">
            <a:noFill/>
            <a:miter lim="800000"/>
            <a:headEnd/>
            <a:tailEnd type="none" w="lg" len="med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1800">
                <a:latin typeface="Times"/>
              </a:rPr>
              <a:t>© Capital Community College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1295400" y="15240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18" grpId="0" animBg="1"/>
      <p:bldP spid="2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7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 rot="5400000" flipH="1">
              <a:off x="82" y="1995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 rot="5400000" flipH="1">
              <a:off x="82" y="258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 rot="5400000" flipH="1">
              <a:off x="83" y="3775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 flipH="1">
            <a:off x="547688" y="1703388"/>
            <a:ext cx="8402637" cy="254000"/>
          </a:xfrm>
          <a:prstGeom prst="homePlate">
            <a:avLst>
              <a:gd name="adj" fmla="val 57586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88534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7177" name="Group 21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070" name="AutoShape 2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1" name="AutoShape 2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2" name="AutoShape 2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3" name="AutoShape 2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4" name="AutoShape 2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5" name="AutoShape 2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/>
      <p:bldP spid="2065" grpId="1" animBg="1"/>
      <p:bldP spid="2067" grpId="0" animBg="1"/>
      <p:bldP spid="2067" grpId="1" animBg="1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b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3" Type="http://schemas.openxmlformats.org/officeDocument/2006/relationships/audio" Target="../media/audio2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3.wav"/><Relationship Id="rId9" Type="http://schemas.openxmlformats.org/officeDocument/2006/relationships/audio" Target="../media/audio8.wav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3.wav"/><Relationship Id="rId5" Type="http://schemas.openxmlformats.org/officeDocument/2006/relationships/image" Target="../media/image13.png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9.wav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../media/audio1.wav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audio" Target="../media/audio12.wav"/><Relationship Id="rId4" Type="http://schemas.openxmlformats.org/officeDocument/2006/relationships/audio" Target="../media/audio1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419100"/>
            <a:ext cx="7772400" cy="1143000"/>
          </a:xfrm>
          <a:solidFill>
            <a:schemeClr val="bg1"/>
          </a:solidFill>
          <a:ln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algn="ctr">
              <a:defRPr/>
            </a:pPr>
            <a:r>
              <a:rPr lang="en-US" altLang="en-US" sz="6000" b="1" cap="small" dirty="0" smtClean="0">
                <a:solidFill>
                  <a:schemeClr val="accent1"/>
                </a:solidFill>
              </a:rPr>
              <a:t>Eight Parts of Speech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260534" y="2209800"/>
            <a:ext cx="2057400" cy="1219200"/>
          </a:xfrm>
          <a:prstGeom prst="rect">
            <a:avLst/>
          </a:prstGeom>
          <a:solidFill>
            <a:srgbClr val="003399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3399"/>
            </a:extrusionClr>
          </a:sp3d>
        </p:spPr>
        <p:txBody>
          <a:bodyPr wrap="none" anchor="ctr">
            <a:flatTx/>
          </a:bodyPr>
          <a:lstStyle/>
          <a:p>
            <a:r>
              <a:rPr lang="en-US" altLang="en-US" sz="4800" dirty="0"/>
              <a:t>Nouns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6248400" y="2590800"/>
            <a:ext cx="2619675" cy="1600200"/>
            <a:chOff x="3936" y="1632"/>
            <a:chExt cx="2112" cy="1008"/>
          </a:xfrm>
        </p:grpSpPr>
        <p:sp>
          <p:nvSpPr>
            <p:cNvPr id="1040" name="AutoShape 15"/>
            <p:cNvSpPr>
              <a:spLocks noChangeArrowheads="1"/>
            </p:cNvSpPr>
            <p:nvPr/>
          </p:nvSpPr>
          <p:spPr bwMode="auto">
            <a:xfrm>
              <a:off x="3936" y="1632"/>
              <a:ext cx="2112" cy="1008"/>
            </a:xfrm>
            <a:prstGeom prst="wedgeEllipseCallout">
              <a:avLst>
                <a:gd name="adj1" fmla="val -133190"/>
                <a:gd name="adj2" fmla="val 1389"/>
              </a:avLst>
            </a:prstGeom>
            <a:solidFill>
              <a:srgbClr val="7030A0"/>
            </a:solidFill>
            <a:ln w="9525">
              <a:solidFill>
                <a:srgbClr val="CC00CC"/>
              </a:solidFill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99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 altLang="en-US" sz="2400"/>
            </a:p>
          </p:txBody>
        </p:sp>
        <p:sp>
          <p:nvSpPr>
            <p:cNvPr id="1041" name="Text Box 16"/>
            <p:cNvSpPr txBox="1">
              <a:spLocks noChangeArrowheads="1"/>
            </p:cNvSpPr>
            <p:nvPr/>
          </p:nvSpPr>
          <p:spPr bwMode="auto">
            <a:xfrm rot="21258922">
              <a:off x="4147" y="1816"/>
              <a:ext cx="1703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5000" dirty="0" smtClean="0">
                  <a:latin typeface="Tabitha" pitchFamily="2" charset="0"/>
                </a:rPr>
                <a:t>Adjectives</a:t>
              </a:r>
              <a:endParaRPr lang="en-US" altLang="en-US" sz="5000" dirty="0">
                <a:latin typeface="Tabitha" pitchFamily="2" charset="0"/>
              </a:endParaRPr>
            </a:p>
          </p:txBody>
        </p:sp>
      </p:grpSp>
      <p:sp>
        <p:nvSpPr>
          <p:cNvPr id="5137" name="AutoShape 17"/>
          <p:cNvSpPr>
            <a:spLocks noChangeArrowheads="1"/>
          </p:cNvSpPr>
          <p:nvPr/>
        </p:nvSpPr>
        <p:spPr bwMode="auto">
          <a:xfrm>
            <a:off x="778174" y="4191000"/>
            <a:ext cx="2803225" cy="2477136"/>
          </a:xfrm>
          <a:prstGeom prst="sun">
            <a:avLst>
              <a:gd name="adj" fmla="val 25000"/>
            </a:avLst>
          </a:prstGeom>
          <a:solidFill>
            <a:srgbClr val="FF33CC"/>
          </a:solidFill>
          <a:ln w="9525">
            <a:miter lim="800000"/>
            <a:headEnd/>
            <a:tailEnd/>
          </a:ln>
          <a:scene3d>
            <a:camera prst="legacyPerspectiveFront">
              <a:rot lat="20099998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33CC"/>
            </a:extrusionClr>
          </a:sp3d>
        </p:spPr>
        <p:txBody>
          <a:bodyPr wrap="none" anchor="ctr">
            <a:flatTx/>
          </a:bodyPr>
          <a:lstStyle/>
          <a:p>
            <a:r>
              <a:rPr lang="en-US" altLang="en-US" sz="2400" dirty="0" smtClean="0">
                <a:solidFill>
                  <a:schemeClr val="bg2"/>
                </a:solidFill>
                <a:latin typeface="Theatre Antoine" pitchFamily="34" charset="0"/>
              </a:rPr>
              <a:t>Pronouns</a:t>
            </a:r>
            <a:endParaRPr lang="en-US" altLang="en-US" sz="2400" dirty="0">
              <a:latin typeface="Theatre Antoine" pitchFamily="34" charset="0"/>
            </a:endParaRPr>
          </a:p>
        </p:txBody>
      </p:sp>
      <p:sp>
        <p:nvSpPr>
          <p:cNvPr id="5139" name="AutoShape 19"/>
          <p:cNvSpPr>
            <a:spLocks noChangeArrowheads="1"/>
          </p:cNvSpPr>
          <p:nvPr/>
        </p:nvSpPr>
        <p:spPr bwMode="auto">
          <a:xfrm rot="-12641932">
            <a:off x="3516559" y="3947381"/>
            <a:ext cx="2575075" cy="1924674"/>
          </a:xfrm>
          <a:prstGeom prst="cloudCallout">
            <a:avLst>
              <a:gd name="adj1" fmla="val -79431"/>
              <a:gd name="adj2" fmla="val 61106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>
              <a:defRPr/>
            </a:pPr>
            <a:r>
              <a:rPr lang="en-US" altLang="en-US" sz="4800" dirty="0">
                <a:solidFill>
                  <a:schemeClr val="hlink"/>
                </a:solidFill>
                <a:latin typeface="Albertus Extra Bold" pitchFamily="34" charset="0"/>
              </a:rPr>
              <a:t>Adverbs</a:t>
            </a:r>
          </a:p>
        </p:txBody>
      </p:sp>
      <p:sp>
        <p:nvSpPr>
          <p:cNvPr id="5143" name="AutoShape 23"/>
          <p:cNvSpPr>
            <a:spLocks noChangeArrowheads="1"/>
          </p:cNvSpPr>
          <p:nvPr/>
        </p:nvSpPr>
        <p:spPr bwMode="auto">
          <a:xfrm>
            <a:off x="3140375" y="6053376"/>
            <a:ext cx="5727700" cy="762000"/>
          </a:xfrm>
          <a:prstGeom prst="ellipseRibbon">
            <a:avLst>
              <a:gd name="adj1" fmla="val 25000"/>
              <a:gd name="adj2" fmla="val 50000"/>
              <a:gd name="adj3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en-US" sz="3000" dirty="0">
                <a:latin typeface="Amazone BT" pitchFamily="66" charset="0"/>
              </a:rPr>
              <a:t>Conjunctions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 rot="969443">
            <a:off x="6312977" y="4076096"/>
            <a:ext cx="2784473" cy="1752600"/>
            <a:chOff x="4179" y="2719"/>
            <a:chExt cx="1824" cy="1104"/>
          </a:xfrm>
        </p:grpSpPr>
        <p:sp>
          <p:nvSpPr>
            <p:cNvPr id="1038" name="AutoShape 21"/>
            <p:cNvSpPr>
              <a:spLocks noChangeArrowheads="1"/>
            </p:cNvSpPr>
            <p:nvPr/>
          </p:nvSpPr>
          <p:spPr bwMode="auto">
            <a:xfrm>
              <a:off x="4179" y="2719"/>
              <a:ext cx="1824" cy="1104"/>
            </a:xfrm>
            <a:prstGeom prst="rightArrow">
              <a:avLst>
                <a:gd name="adj1" fmla="val 50000"/>
                <a:gd name="adj2" fmla="val 41304"/>
              </a:avLst>
            </a:prstGeom>
            <a:solidFill>
              <a:srgbClr val="33CC33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33CC33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039" name="Text Box 22"/>
            <p:cNvSpPr txBox="1">
              <a:spLocks noChangeArrowheads="1"/>
            </p:cNvSpPr>
            <p:nvPr/>
          </p:nvSpPr>
          <p:spPr bwMode="auto">
            <a:xfrm>
              <a:off x="4231" y="2992"/>
              <a:ext cx="1612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3500" dirty="0">
                  <a:solidFill>
                    <a:srgbClr val="2F0303"/>
                  </a:solidFill>
                </a:rPr>
                <a:t>Prepositions</a:t>
              </a: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3536889" y="1946689"/>
            <a:ext cx="3200402" cy="1905000"/>
            <a:chOff x="2565" y="1228"/>
            <a:chExt cx="1488" cy="1104"/>
          </a:xfrm>
        </p:grpSpPr>
        <p:sp>
          <p:nvSpPr>
            <p:cNvPr id="1036" name="AutoShape 25"/>
            <p:cNvSpPr>
              <a:spLocks noChangeArrowheads="1"/>
            </p:cNvSpPr>
            <p:nvPr/>
          </p:nvSpPr>
          <p:spPr bwMode="auto">
            <a:xfrm>
              <a:off x="2565" y="1228"/>
              <a:ext cx="1488" cy="1104"/>
            </a:xfrm>
            <a:prstGeom prst="irregularSeal2">
              <a:avLst/>
            </a:prstGeom>
            <a:solidFill>
              <a:srgbClr val="FF0000"/>
            </a:solidFill>
            <a:ln w="9525">
              <a:miter lim="800000"/>
              <a:headEnd/>
              <a:tailEnd/>
            </a:ln>
            <a:scene3d>
              <a:camera prst="legacyPerspectiveFront">
                <a:rot lat="1500000" lon="20099998" rev="0"/>
              </a:camera>
              <a:lightRig rig="legacyFlat4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0000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037" name="Text Box 26"/>
            <p:cNvSpPr txBox="1">
              <a:spLocks noChangeArrowheads="1"/>
            </p:cNvSpPr>
            <p:nvPr/>
          </p:nvSpPr>
          <p:spPr bwMode="auto">
            <a:xfrm rot="20247502">
              <a:off x="2893" y="1493"/>
              <a:ext cx="720" cy="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5000" dirty="0">
                  <a:latin typeface="Teletype" pitchFamily="2" charset="0"/>
                </a:rPr>
                <a:t>Verbs</a:t>
              </a:r>
            </a:p>
          </p:txBody>
        </p:sp>
      </p:grpSp>
      <p:sp>
        <p:nvSpPr>
          <p:cNvPr id="5155" name="Oval 35"/>
          <p:cNvSpPr>
            <a:spLocks noChangeArrowheads="1"/>
          </p:cNvSpPr>
          <p:nvPr/>
        </p:nvSpPr>
        <p:spPr bwMode="auto">
          <a:xfrm>
            <a:off x="1260534" y="3418662"/>
            <a:ext cx="2201468" cy="1220788"/>
          </a:xfrm>
          <a:prstGeom prst="ellipse">
            <a:avLst/>
          </a:prstGeom>
          <a:solidFill>
            <a:srgbClr val="FF9900"/>
          </a:solidFill>
          <a:ln w="9525">
            <a:noFill/>
            <a:round/>
            <a:headEnd/>
            <a:tailEnd/>
          </a:ln>
          <a:effectLst>
            <a:prstShdw prst="shdw13" dist="53882" dir="13500000">
              <a:srgbClr val="808080"/>
            </a:prstShdw>
          </a:effectLst>
        </p:spPr>
        <p:txBody>
          <a:bodyPr wrap="none" anchor="ctr"/>
          <a:lstStyle/>
          <a:p>
            <a:r>
              <a:rPr lang="en-US" altLang="en-US" sz="2800" dirty="0"/>
              <a:t>Interjections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UZZ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OOG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animBg="1" autoUpdateAnimBg="0"/>
      <p:bldP spid="5137" grpId="0" animBg="1" autoUpdateAnimBg="0"/>
      <p:bldP spid="5139" grpId="0" animBg="1" autoUpdateAnimBg="0"/>
      <p:bldP spid="5143" grpId="0" animBg="1" autoUpdateAnimBg="0"/>
      <p:bldP spid="5155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196975" y="2027238"/>
            <a:ext cx="1757363" cy="46656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2500" dirty="0">
              <a:latin typeface="+mn-lt"/>
            </a:endParaRPr>
          </a:p>
          <a:p>
            <a:r>
              <a:rPr lang="en-US" altLang="en-US" sz="2500" dirty="0">
                <a:latin typeface="+mn-lt"/>
              </a:rPr>
              <a:t>aboard</a:t>
            </a:r>
          </a:p>
          <a:p>
            <a:r>
              <a:rPr lang="en-US" altLang="en-US" sz="2500" dirty="0">
                <a:latin typeface="+mn-lt"/>
              </a:rPr>
              <a:t>about</a:t>
            </a:r>
          </a:p>
          <a:p>
            <a:r>
              <a:rPr lang="en-US" altLang="en-US" sz="2500" dirty="0">
                <a:latin typeface="+mn-lt"/>
              </a:rPr>
              <a:t>above</a:t>
            </a:r>
          </a:p>
          <a:p>
            <a:r>
              <a:rPr lang="en-US" altLang="en-US" sz="2500" dirty="0">
                <a:latin typeface="+mn-lt"/>
              </a:rPr>
              <a:t>across</a:t>
            </a:r>
          </a:p>
          <a:p>
            <a:r>
              <a:rPr lang="en-US" altLang="en-US" sz="2500" dirty="0">
                <a:latin typeface="+mn-lt"/>
              </a:rPr>
              <a:t>after</a:t>
            </a:r>
          </a:p>
          <a:p>
            <a:r>
              <a:rPr lang="en-US" altLang="en-US" sz="2500" dirty="0">
                <a:latin typeface="+mn-lt"/>
              </a:rPr>
              <a:t>against </a:t>
            </a:r>
          </a:p>
          <a:p>
            <a:r>
              <a:rPr lang="en-US" altLang="en-US" sz="2500" dirty="0">
                <a:latin typeface="+mn-lt"/>
              </a:rPr>
              <a:t>along</a:t>
            </a:r>
          </a:p>
          <a:p>
            <a:r>
              <a:rPr lang="en-US" altLang="en-US" sz="2500" dirty="0">
                <a:latin typeface="+mn-lt"/>
              </a:rPr>
              <a:t>among</a:t>
            </a:r>
          </a:p>
          <a:p>
            <a:r>
              <a:rPr lang="en-US" altLang="en-US" sz="2500" dirty="0">
                <a:latin typeface="+mn-lt"/>
              </a:rPr>
              <a:t>around </a:t>
            </a:r>
          </a:p>
          <a:p>
            <a:r>
              <a:rPr lang="en-US" altLang="en-US" sz="2500" dirty="0">
                <a:latin typeface="+mn-lt"/>
              </a:rPr>
              <a:t>at</a:t>
            </a:r>
            <a:endParaRPr lang="en-US" altLang="en-US" sz="2500" dirty="0">
              <a:solidFill>
                <a:schemeClr val="folHlink"/>
              </a:solidFill>
              <a:latin typeface="+mn-lt"/>
            </a:endParaRPr>
          </a:p>
          <a:p>
            <a:r>
              <a:rPr lang="en-US" altLang="en-US" sz="2500" dirty="0">
                <a:latin typeface="+mn-lt"/>
              </a:rPr>
              <a:t>before</a:t>
            </a:r>
          </a:p>
          <a:p>
            <a:endParaRPr lang="en-US" altLang="en-US" sz="2500" dirty="0">
              <a:latin typeface="+mn-lt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01975" y="2001838"/>
            <a:ext cx="1806575" cy="46656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2500" dirty="0">
                <a:latin typeface="+mn-lt"/>
              </a:rPr>
              <a:t>behind</a:t>
            </a:r>
          </a:p>
          <a:p>
            <a:r>
              <a:rPr lang="en-US" altLang="en-US" sz="2500" dirty="0">
                <a:latin typeface="+mn-lt"/>
              </a:rPr>
              <a:t>below</a:t>
            </a:r>
          </a:p>
          <a:p>
            <a:r>
              <a:rPr lang="en-US" altLang="en-US" sz="2500" dirty="0">
                <a:latin typeface="+mn-lt"/>
              </a:rPr>
              <a:t>beneath</a:t>
            </a:r>
          </a:p>
          <a:p>
            <a:r>
              <a:rPr lang="en-US" altLang="en-US" sz="2500" dirty="0">
                <a:latin typeface="+mn-lt"/>
              </a:rPr>
              <a:t>beside</a:t>
            </a:r>
          </a:p>
          <a:p>
            <a:r>
              <a:rPr lang="en-US" altLang="en-US" sz="2500" dirty="0">
                <a:latin typeface="+mn-lt"/>
              </a:rPr>
              <a:t>between</a:t>
            </a:r>
          </a:p>
          <a:p>
            <a:r>
              <a:rPr lang="en-US" altLang="en-US" sz="2500" dirty="0">
                <a:latin typeface="+mn-lt"/>
              </a:rPr>
              <a:t>beyond</a:t>
            </a:r>
          </a:p>
          <a:p>
            <a:r>
              <a:rPr lang="en-US" altLang="en-US" sz="2500" dirty="0">
                <a:latin typeface="+mn-lt"/>
              </a:rPr>
              <a:t>by</a:t>
            </a:r>
          </a:p>
          <a:p>
            <a:r>
              <a:rPr lang="en-US" altLang="en-US" sz="2500" dirty="0">
                <a:latin typeface="+mn-lt"/>
              </a:rPr>
              <a:t>down </a:t>
            </a:r>
          </a:p>
          <a:p>
            <a:r>
              <a:rPr lang="en-US" altLang="en-US" sz="2500" dirty="0">
                <a:latin typeface="+mn-lt"/>
              </a:rPr>
              <a:t>during </a:t>
            </a:r>
          </a:p>
          <a:p>
            <a:r>
              <a:rPr lang="en-US" altLang="en-US" sz="2500" dirty="0">
                <a:latin typeface="+mn-lt"/>
              </a:rPr>
              <a:t>except </a:t>
            </a:r>
          </a:p>
          <a:p>
            <a:r>
              <a:rPr lang="en-US" altLang="en-US" sz="2500" dirty="0">
                <a:latin typeface="+mn-lt"/>
              </a:rPr>
              <a:t>for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213350" y="2001838"/>
            <a:ext cx="1683396" cy="46656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2500" dirty="0">
                <a:latin typeface="+mn-lt"/>
              </a:rPr>
              <a:t>from</a:t>
            </a:r>
          </a:p>
          <a:p>
            <a:r>
              <a:rPr lang="en-US" altLang="en-US" sz="2500" dirty="0">
                <a:latin typeface="+mn-lt"/>
              </a:rPr>
              <a:t>in</a:t>
            </a:r>
          </a:p>
          <a:p>
            <a:r>
              <a:rPr lang="en-US" altLang="en-US" sz="2500" dirty="0">
                <a:latin typeface="+mn-lt"/>
              </a:rPr>
              <a:t>into</a:t>
            </a:r>
          </a:p>
          <a:p>
            <a:r>
              <a:rPr lang="en-US" altLang="en-US" sz="2500" dirty="0">
                <a:latin typeface="+mn-lt"/>
              </a:rPr>
              <a:t>like</a:t>
            </a:r>
          </a:p>
          <a:p>
            <a:r>
              <a:rPr lang="en-US" altLang="en-US" sz="2500" dirty="0">
                <a:latin typeface="+mn-lt"/>
              </a:rPr>
              <a:t>of</a:t>
            </a:r>
          </a:p>
          <a:p>
            <a:r>
              <a:rPr lang="en-US" altLang="en-US" sz="2500" dirty="0">
                <a:latin typeface="+mn-lt"/>
              </a:rPr>
              <a:t>off</a:t>
            </a:r>
          </a:p>
          <a:p>
            <a:r>
              <a:rPr lang="en-US" altLang="en-US" sz="2500" dirty="0">
                <a:latin typeface="+mn-lt"/>
              </a:rPr>
              <a:t>on</a:t>
            </a:r>
          </a:p>
          <a:p>
            <a:r>
              <a:rPr lang="en-US" altLang="en-US" sz="2500" dirty="0">
                <a:latin typeface="+mn-lt"/>
              </a:rPr>
              <a:t>over</a:t>
            </a:r>
          </a:p>
          <a:p>
            <a:r>
              <a:rPr lang="en-US" altLang="en-US" sz="2500" dirty="0">
                <a:latin typeface="+mn-lt"/>
              </a:rPr>
              <a:t>past</a:t>
            </a:r>
          </a:p>
          <a:p>
            <a:r>
              <a:rPr lang="en-US" altLang="en-US" sz="2500" dirty="0">
                <a:latin typeface="+mn-lt"/>
              </a:rPr>
              <a:t>since</a:t>
            </a:r>
          </a:p>
          <a:p>
            <a:r>
              <a:rPr lang="en-US" altLang="en-US" sz="2500" dirty="0">
                <a:latin typeface="+mn-lt"/>
              </a:rPr>
              <a:t>through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118350" y="2001838"/>
            <a:ext cx="1808163" cy="46656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2500" dirty="0">
              <a:latin typeface="+mn-lt"/>
            </a:endParaRPr>
          </a:p>
          <a:p>
            <a:r>
              <a:rPr lang="en-US" altLang="en-US" sz="2500" dirty="0">
                <a:latin typeface="+mn-lt"/>
              </a:rPr>
              <a:t>throughout</a:t>
            </a:r>
          </a:p>
          <a:p>
            <a:r>
              <a:rPr lang="en-US" altLang="en-US" sz="2500" dirty="0">
                <a:latin typeface="+mn-lt"/>
              </a:rPr>
              <a:t>to</a:t>
            </a:r>
          </a:p>
          <a:p>
            <a:r>
              <a:rPr lang="en-US" altLang="en-US" sz="2500" dirty="0">
                <a:latin typeface="+mn-lt"/>
              </a:rPr>
              <a:t>toward</a:t>
            </a:r>
          </a:p>
          <a:p>
            <a:r>
              <a:rPr lang="en-US" altLang="en-US" sz="2500" dirty="0">
                <a:latin typeface="+mn-lt"/>
              </a:rPr>
              <a:t>under</a:t>
            </a:r>
          </a:p>
          <a:p>
            <a:r>
              <a:rPr lang="en-US" altLang="en-US" sz="2500" dirty="0">
                <a:latin typeface="+mn-lt"/>
              </a:rPr>
              <a:t>underneath</a:t>
            </a:r>
          </a:p>
          <a:p>
            <a:r>
              <a:rPr lang="en-US" altLang="en-US" sz="2500" dirty="0">
                <a:latin typeface="+mn-lt"/>
              </a:rPr>
              <a:t>until</a:t>
            </a:r>
          </a:p>
          <a:p>
            <a:r>
              <a:rPr lang="en-US" altLang="en-US" sz="2500" dirty="0">
                <a:latin typeface="+mn-lt"/>
              </a:rPr>
              <a:t>up</a:t>
            </a:r>
          </a:p>
          <a:p>
            <a:r>
              <a:rPr lang="en-US" altLang="en-US" sz="2500" dirty="0">
                <a:latin typeface="+mn-lt"/>
              </a:rPr>
              <a:t>upon</a:t>
            </a:r>
          </a:p>
          <a:p>
            <a:r>
              <a:rPr lang="en-US" altLang="en-US" sz="2500" dirty="0">
                <a:latin typeface="+mn-lt"/>
              </a:rPr>
              <a:t>with</a:t>
            </a:r>
          </a:p>
          <a:p>
            <a:r>
              <a:rPr lang="en-US" altLang="en-US" sz="2500" dirty="0">
                <a:latin typeface="+mn-lt"/>
              </a:rPr>
              <a:t>within</a:t>
            </a:r>
          </a:p>
          <a:p>
            <a:r>
              <a:rPr lang="en-US" altLang="en-US" sz="2500" dirty="0">
                <a:latin typeface="+mn-lt"/>
              </a:rPr>
              <a:t>without</a:t>
            </a:r>
          </a:p>
          <a:p>
            <a:endParaRPr lang="en-US" altLang="en-US" sz="2500" dirty="0">
              <a:latin typeface="+mn-lt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219200" y="419099"/>
            <a:ext cx="7772400" cy="1146229"/>
          </a:xfrm>
          <a:prstGeom prst="rect">
            <a:avLst/>
          </a:prstGeom>
          <a:solidFill>
            <a:schemeClr val="bg1"/>
          </a:solidFill>
          <a:ln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6000" b="1" i="0" u="none" strike="noStrike" kern="0" cap="small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Common Prepositions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3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3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600"/>
                            </p:stCondLst>
                            <p:childTnLst>
                              <p:par>
                                <p:cTn id="1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9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 autoUpdateAnimBg="0"/>
      <p:bldP spid="25604" grpId="0" animBg="1" autoUpdateAnimBg="0"/>
      <p:bldP spid="25605" grpId="0" animBg="1" autoUpdateAnimBg="0"/>
      <p:bldP spid="25606" grpId="0" animBg="1" autoUpdateAnimBg="0"/>
      <p:bldP spid="8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111250" y="1932583"/>
            <a:ext cx="7802563" cy="5984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3000" dirty="0" smtClean="0">
                <a:solidFill>
                  <a:srgbClr val="FFC000"/>
                </a:solidFill>
                <a:latin typeface="+mn-lt"/>
              </a:rPr>
              <a:t>A </a:t>
            </a:r>
            <a:r>
              <a:rPr lang="en-US" altLang="en-US" sz="3000" dirty="0">
                <a:solidFill>
                  <a:srgbClr val="FFC000"/>
                </a:solidFill>
                <a:latin typeface="+mn-lt"/>
              </a:rPr>
              <a:t>word that joins </a:t>
            </a:r>
            <a:r>
              <a:rPr lang="en-US" altLang="en-US" sz="3000" dirty="0" smtClean="0">
                <a:solidFill>
                  <a:srgbClr val="FFC000"/>
                </a:solidFill>
                <a:latin typeface="+mn-lt"/>
              </a:rPr>
              <a:t>words or </a:t>
            </a:r>
            <a:r>
              <a:rPr lang="en-US" altLang="en-US" sz="3000" dirty="0">
                <a:solidFill>
                  <a:srgbClr val="FFC000"/>
                </a:solidFill>
                <a:latin typeface="+mn-lt"/>
              </a:rPr>
              <a:t>groups of words.</a:t>
            </a:r>
          </a:p>
        </p:txBody>
      </p:sp>
      <p:pic>
        <p:nvPicPr>
          <p:cNvPr id="23565" name="Picture 13" descr="A_ECI07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16392" y="2811283"/>
            <a:ext cx="2235200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70" name="Rectangle 18"/>
          <p:cNvSpPr>
            <a:spLocks noChangeArrowheads="1"/>
          </p:cNvSpPr>
          <p:nvPr/>
        </p:nvSpPr>
        <p:spPr bwMode="auto">
          <a:xfrm rot="1695874">
            <a:off x="2368408" y="2648592"/>
            <a:ext cx="936622" cy="8358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4500" dirty="0" smtClean="0">
                <a:solidFill>
                  <a:srgbClr val="CC66FF"/>
                </a:solidFill>
                <a:latin typeface="+mn-lt"/>
              </a:rPr>
              <a:t>and</a:t>
            </a:r>
            <a:endParaRPr lang="en-US" altLang="en-US" dirty="0">
              <a:solidFill>
                <a:srgbClr val="CC66FF"/>
              </a:solidFill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 rot="21220130">
            <a:off x="2072516" y="5103508"/>
            <a:ext cx="1247999" cy="66255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4500" dirty="0" smtClean="0">
                <a:solidFill>
                  <a:srgbClr val="92D050"/>
                </a:solidFill>
                <a:latin typeface="+mn-lt"/>
              </a:rPr>
              <a:t>however</a:t>
            </a:r>
            <a:endParaRPr lang="en-US" altLang="en-US" sz="4500" dirty="0">
              <a:solidFill>
                <a:srgbClr val="92D050"/>
              </a:solidFill>
              <a:latin typeface="+mn-lt"/>
            </a:endParaRPr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 rot="914510">
            <a:off x="5700258" y="5644200"/>
            <a:ext cx="1483292" cy="6667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4500" dirty="0" smtClean="0">
                <a:solidFill>
                  <a:srgbClr val="FF0000"/>
                </a:solidFill>
                <a:latin typeface="+mn-lt"/>
              </a:rPr>
              <a:t>because</a:t>
            </a:r>
            <a:endParaRPr lang="en-US" altLang="en-US" sz="45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1074043" y="4124720"/>
            <a:ext cx="2625725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4500" dirty="0">
                <a:solidFill>
                  <a:srgbClr val="FFFF00"/>
                </a:solidFill>
                <a:latin typeface="+mn-lt"/>
              </a:rPr>
              <a:t>either/or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 rot="172663">
            <a:off x="5723058" y="4345788"/>
            <a:ext cx="3078163" cy="72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4500" dirty="0">
                <a:solidFill>
                  <a:srgbClr val="00B0F0"/>
                </a:solidFill>
                <a:latin typeface="+mn-lt"/>
              </a:rPr>
              <a:t>neither/nor</a:t>
            </a:r>
          </a:p>
        </p:txBody>
      </p:sp>
      <p:pic>
        <p:nvPicPr>
          <p:cNvPr id="23577" name="Picture 2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095972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-452438" y="3124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1079077" y="228600"/>
            <a:ext cx="775084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2700000" scaled="1"/>
                  <a:tileRect/>
                </a:gradFill>
                <a:latin typeface="Arial Black"/>
              </a:rPr>
              <a:t>Conjunction</a:t>
            </a:r>
            <a:endParaRPr lang="en-US" sz="90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2700000" scaled="1"/>
                <a:tileRect/>
              </a:gradFill>
              <a:latin typeface="Arial Black"/>
            </a:endParaRPr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 rot="20724189">
            <a:off x="5649418" y="2750386"/>
            <a:ext cx="1483292" cy="6667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4500" dirty="0">
                <a:solidFill>
                  <a:srgbClr val="FF66CC"/>
                </a:solidFill>
                <a:latin typeface="+mn-lt"/>
              </a:rPr>
              <a:t>but</a:t>
            </a: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4216330" y="5858735"/>
            <a:ext cx="913602" cy="573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4500" dirty="0" smtClean="0">
                <a:solidFill>
                  <a:srgbClr val="0070C0"/>
                </a:solidFill>
                <a:latin typeface="+mn-lt"/>
              </a:rPr>
              <a:t>so</a:t>
            </a:r>
            <a:endParaRPr lang="en-US" altLang="en-US" sz="45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 rot="21302180">
            <a:off x="5735163" y="3646536"/>
            <a:ext cx="959184" cy="6667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4500" dirty="0" smtClean="0">
                <a:solidFill>
                  <a:srgbClr val="FF66CC"/>
                </a:solidFill>
                <a:latin typeface="+mn-lt"/>
              </a:rPr>
              <a:t>if</a:t>
            </a:r>
            <a:endParaRPr lang="en-US" altLang="en-US" sz="4500" dirty="0">
              <a:solidFill>
                <a:srgbClr val="FF66CC"/>
              </a:solidFill>
              <a:latin typeface="+mn-lt"/>
            </a:endParaRPr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 rot="684709">
            <a:off x="5380772" y="5081316"/>
            <a:ext cx="2854284" cy="673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4500" dirty="0" smtClean="0">
                <a:solidFill>
                  <a:srgbClr val="FF0000"/>
                </a:solidFill>
                <a:latin typeface="+mn-lt"/>
              </a:rPr>
              <a:t>although</a:t>
            </a:r>
            <a:endParaRPr lang="en-US" altLang="en-US" sz="45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 rot="20280707">
            <a:off x="2534876" y="5798338"/>
            <a:ext cx="1247999" cy="66255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4500" dirty="0" smtClean="0">
                <a:solidFill>
                  <a:srgbClr val="92D050"/>
                </a:solidFill>
                <a:latin typeface="+mn-lt"/>
              </a:rPr>
              <a:t>then</a:t>
            </a:r>
            <a:endParaRPr lang="en-US" altLang="en-US" sz="4500" dirty="0">
              <a:solidFill>
                <a:srgbClr val="92D050"/>
              </a:solidFill>
              <a:latin typeface="+mn-lt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 rot="940244">
            <a:off x="2179852" y="3451908"/>
            <a:ext cx="936622" cy="8358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4500" dirty="0" smtClean="0">
                <a:solidFill>
                  <a:srgbClr val="CC66FF"/>
                </a:solidFill>
                <a:latin typeface="+mn-lt"/>
              </a:rPr>
              <a:t>thus</a:t>
            </a:r>
            <a:endParaRPr lang="en-US" altLang="en-US" dirty="0">
              <a:solidFill>
                <a:srgbClr val="CC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j009597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77"/>
                </p:tgtEl>
              </p:cMediaNode>
            </p:audio>
          </p:childTnLst>
        </p:cTn>
      </p:par>
    </p:tnLst>
    <p:bldLst>
      <p:bldP spid="23560" grpId="0" animBg="1" autoUpdateAnimBg="0"/>
      <p:bldP spid="23570" grpId="0" animBg="1" autoUpdateAnimBg="0"/>
      <p:bldP spid="23571" grpId="0" animBg="1" autoUpdateAnimBg="0"/>
      <p:bldP spid="23572" grpId="0" animBg="1" autoUpdateAnimBg="0"/>
      <p:bldP spid="23573" grpId="0"/>
      <p:bldP spid="23574" grpId="0"/>
      <p:bldP spid="11" grpId="0"/>
      <p:bldP spid="12" grpId="0" animBg="1" autoUpdateAnimBg="0"/>
      <p:bldP spid="13" grpId="0"/>
      <p:bldP spid="14" grpId="0" animBg="1" autoUpdateAnimBg="0"/>
      <p:bldP spid="15" grpId="0"/>
      <p:bldP spid="16" grpId="0" animBg="1" autoUpdateAnimBg="0"/>
      <p:bldP spid="17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210349" y="1952786"/>
            <a:ext cx="7616151" cy="62380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3000" dirty="0" smtClean="0">
                <a:solidFill>
                  <a:srgbClr val="FFC000"/>
                </a:solidFill>
                <a:latin typeface="+mn-lt"/>
              </a:rPr>
              <a:t>An </a:t>
            </a:r>
            <a:r>
              <a:rPr lang="en-US" altLang="en-US" sz="3000" dirty="0">
                <a:solidFill>
                  <a:srgbClr val="FFC000"/>
                </a:solidFill>
                <a:latin typeface="+mn-lt"/>
              </a:rPr>
              <a:t>exclamatory word that </a:t>
            </a:r>
            <a:r>
              <a:rPr lang="en-US" altLang="en-US" sz="3000" dirty="0" smtClean="0">
                <a:solidFill>
                  <a:srgbClr val="FFC000"/>
                </a:solidFill>
                <a:latin typeface="+mn-lt"/>
              </a:rPr>
              <a:t>expresses emotion.</a:t>
            </a:r>
            <a:endParaRPr lang="en-US" altLang="en-US" sz="3000" dirty="0">
              <a:solidFill>
                <a:srgbClr val="FFC000"/>
              </a:solidFill>
              <a:latin typeface="+mn-lt"/>
            </a:endParaRPr>
          </a:p>
        </p:txBody>
      </p:sp>
      <p:pic>
        <p:nvPicPr>
          <p:cNvPr id="24583" name="Picture 7" descr="PPLGP04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18834" y="2621601"/>
            <a:ext cx="2639165" cy="2389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157999" y="2879348"/>
            <a:ext cx="4824413" cy="565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3000" b="1" dirty="0">
                <a:ln>
                  <a:solidFill>
                    <a:srgbClr val="0070C0"/>
                  </a:solidFill>
                </a:ln>
                <a:solidFill>
                  <a:srgbClr val="00B0F0"/>
                </a:solidFill>
                <a:latin typeface="+mn-lt"/>
              </a:rPr>
              <a:t>Goodness</a:t>
            </a:r>
            <a:r>
              <a:rPr lang="en-US" altLang="en-US" sz="3000" dirty="0">
                <a:ln>
                  <a:solidFill>
                    <a:srgbClr val="0070C0"/>
                  </a:solidFill>
                </a:ln>
                <a:solidFill>
                  <a:srgbClr val="00B0F0"/>
                </a:solidFill>
                <a:latin typeface="+mn-lt"/>
              </a:rPr>
              <a:t>! What a cute baby!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1203061" y="5217681"/>
            <a:ext cx="4190348" cy="90939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3000" dirty="0">
                <a:ln>
                  <a:solidFill>
                    <a:srgbClr val="00B050"/>
                  </a:solidFill>
                </a:ln>
                <a:solidFill>
                  <a:srgbClr val="92D050"/>
                </a:solidFill>
                <a:latin typeface="+mn-lt"/>
              </a:rPr>
              <a:t>Wow! Look at </a:t>
            </a:r>
            <a:r>
              <a:rPr lang="en-US" altLang="en-US" sz="3000" dirty="0" smtClean="0">
                <a:ln>
                  <a:solidFill>
                    <a:srgbClr val="00B050"/>
                  </a:solidFill>
                </a:ln>
                <a:solidFill>
                  <a:srgbClr val="92D050"/>
                </a:solidFill>
                <a:latin typeface="+mn-lt"/>
              </a:rPr>
              <a:t>the time! </a:t>
            </a:r>
          </a:p>
          <a:p>
            <a:r>
              <a:rPr lang="en-US" altLang="en-US" sz="30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latin typeface="+mn-lt"/>
              </a:rPr>
              <a:t>I’ll never finish my work!</a:t>
            </a:r>
            <a:endParaRPr lang="en-US" altLang="en-US" sz="3000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3061" y="228600"/>
            <a:ext cx="7606954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2700000" scaled="1"/>
                  <a:tileRect/>
                </a:gradFill>
                <a:latin typeface="Arial Black"/>
              </a:rPr>
              <a:t>Interjection</a:t>
            </a:r>
            <a:endParaRPr lang="en-US" sz="90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2700000" scaled="1"/>
                <a:tileRect/>
              </a:gradFill>
              <a:latin typeface="Arial Black"/>
            </a:endParaRPr>
          </a:p>
        </p:txBody>
      </p:sp>
      <p:pic>
        <p:nvPicPr>
          <p:cNvPr id="11" name="Picture 10" descr="STRESS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0486" y="3795564"/>
            <a:ext cx="3443514" cy="30624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 autoUpdateAnimBg="0"/>
      <p:bldP spid="24584" grpId="0" animBg="1" autoUpdateAnimBg="0"/>
      <p:bldP spid="24587" grpId="0" animBg="1" autoUpdateAnimBg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8400" y="3552011"/>
            <a:ext cx="2512172" cy="557212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altLang="en-US" sz="35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 Person</a:t>
            </a:r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3325812" y="4732338"/>
          <a:ext cx="166846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lip" r:id="rId4" imgW="1352160" imgH="934200" progId="">
                  <p:embed/>
                </p:oleObj>
              </mc:Choice>
              <mc:Fallback>
                <p:oleObj name="Clip" r:id="rId4" imgW="1352160" imgH="93420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812" y="4732338"/>
                        <a:ext cx="1668463" cy="1143000"/>
                      </a:xfrm>
                      <a:prstGeom prst="rect">
                        <a:avLst/>
                      </a:prstGeom>
                      <a:noFill/>
                      <a:effectLst>
                        <a:outerShdw dist="107763" dir="81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1" name="Picture 7" descr="AMIDE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61588" y="4732338"/>
            <a:ext cx="1178407" cy="1454796"/>
          </a:xfrm>
          <a:prstGeom prst="rect">
            <a:avLst/>
          </a:prstGeom>
          <a:noFill/>
          <a:effectLst>
            <a:outerShdw dist="107763" dir="8100000" algn="ctr" rotWithShape="0">
              <a:srgbClr val="808080"/>
            </a:outerShdw>
          </a:effectLst>
        </p:spPr>
      </p:pic>
      <p:sp>
        <p:nvSpPr>
          <p:cNvPr id="6192" name="Rectangle 48"/>
          <p:cNvSpPr>
            <a:spLocks noChangeArrowheads="1"/>
          </p:cNvSpPr>
          <p:nvPr/>
        </p:nvSpPr>
        <p:spPr bwMode="auto">
          <a:xfrm>
            <a:off x="5151243" y="5318126"/>
            <a:ext cx="2062162" cy="5572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Ø"/>
              <a:defRPr/>
            </a:pPr>
            <a:r>
              <a:rPr kumimoji="1" lang="en-US" altLang="en-US" sz="3500" dirty="0">
                <a:solidFill>
                  <a:srgbClr val="FF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 Idea</a:t>
            </a:r>
          </a:p>
        </p:txBody>
      </p:sp>
      <p:sp>
        <p:nvSpPr>
          <p:cNvPr id="6193" name="Rectangle 49"/>
          <p:cNvSpPr>
            <a:spLocks noChangeArrowheads="1"/>
          </p:cNvSpPr>
          <p:nvPr/>
        </p:nvSpPr>
        <p:spPr bwMode="auto">
          <a:xfrm>
            <a:off x="1168400" y="5051862"/>
            <a:ext cx="2157412" cy="5572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Ø"/>
              <a:defRPr/>
            </a:pPr>
            <a:r>
              <a:rPr kumimoji="1" lang="en-US" altLang="en-US" sz="3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Thing</a:t>
            </a:r>
          </a:p>
        </p:txBody>
      </p:sp>
      <p:sp>
        <p:nvSpPr>
          <p:cNvPr id="6194" name="Rectangle 50"/>
          <p:cNvSpPr>
            <a:spLocks noChangeArrowheads="1"/>
          </p:cNvSpPr>
          <p:nvPr/>
        </p:nvSpPr>
        <p:spPr bwMode="auto">
          <a:xfrm>
            <a:off x="4795043" y="3629500"/>
            <a:ext cx="2157413" cy="557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Ø"/>
              <a:defRPr/>
            </a:pPr>
            <a:r>
              <a:rPr kumimoji="1" lang="en-US" altLang="en-US" sz="35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 Place</a:t>
            </a:r>
          </a:p>
        </p:txBody>
      </p:sp>
      <p:sp>
        <p:nvSpPr>
          <p:cNvPr id="2059" name="WordArt 53"/>
          <p:cNvSpPr>
            <a:spLocks noChangeArrowheads="1" noChangeShapeType="1" noTextEdit="1"/>
          </p:cNvSpPr>
          <p:nvPr/>
        </p:nvSpPr>
        <p:spPr bwMode="auto">
          <a:xfrm>
            <a:off x="1168400" y="395288"/>
            <a:ext cx="1885950" cy="143033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endParaRPr lang="en-US" sz="60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</p:txBody>
      </p:sp>
      <p:pic>
        <p:nvPicPr>
          <p:cNvPr id="48" name="Picture 47" descr="GIRLGLAS.WM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8842" y="2832100"/>
            <a:ext cx="936201" cy="1465429"/>
          </a:xfrm>
          <a:prstGeom prst="rect">
            <a:avLst/>
          </a:prstGeom>
        </p:spPr>
      </p:pic>
      <p:pic>
        <p:nvPicPr>
          <p:cNvPr id="50" name="Picture 49" descr="eiffel map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54863" y="2862357"/>
            <a:ext cx="1534288" cy="153428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785422" y="1907242"/>
            <a:ext cx="63666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 smtClean="0">
                <a:solidFill>
                  <a:srgbClr val="FFFF00"/>
                </a:solidFill>
                <a:latin typeface="+mn-lt"/>
              </a:rPr>
              <a:t> A word that names</a:t>
            </a:r>
            <a:endParaRPr lang="en-US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65766" y="271304"/>
            <a:ext cx="4612468" cy="1477328"/>
          </a:xfrm>
          <a:prstGeom prst="rect">
            <a:avLst/>
          </a:prstGeom>
        </p:spPr>
        <p:txBody>
          <a:bodyPr wrap="square">
            <a:spAutoFit/>
            <a:scene3d>
              <a:camera prst="perspectiveLef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90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2700000" scaled="1"/>
                  <a:tileRect/>
                </a:gradFill>
                <a:latin typeface="Arial Black"/>
              </a:rPr>
              <a:t>Noun</a:t>
            </a:r>
            <a:endParaRPr lang="en-US" sz="90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2700000" scaled="1"/>
                <a:tileRect/>
              </a:gra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"/>
                            </p:stCondLst>
                            <p:childTnLst>
                              <p:par>
                                <p:cTn id="4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3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3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92" grpId="0" animBg="1" autoUpdateAnimBg="0"/>
      <p:bldP spid="6193" grpId="0" animBg="1" autoUpdateAnimBg="0"/>
      <p:bldP spid="6194" grpId="0" animBg="1" autoUpdateAnimBg="0"/>
      <p:bldP spid="2059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419099"/>
            <a:ext cx="7772400" cy="1146229"/>
          </a:xfrm>
          <a:solidFill>
            <a:schemeClr val="bg1"/>
          </a:solidFill>
          <a:ln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6000" b="1" cap="small" dirty="0" smtClean="0">
                <a:solidFill>
                  <a:schemeClr val="accent1"/>
                </a:solidFill>
              </a:rPr>
              <a:t>Kinds of Nouns</a:t>
            </a:r>
          </a:p>
        </p:txBody>
      </p:sp>
      <p:pic>
        <p:nvPicPr>
          <p:cNvPr id="3076" name="Picture 7" descr="PPLGP07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53755" y="3115160"/>
            <a:ext cx="1213943" cy="162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Placeholder 5"/>
          <p:cNvGraphicFramePr>
            <a:graphicFrameLocks noGrp="1"/>
          </p:cNvGraphicFramePr>
          <p:nvPr>
            <p:ph type="tbl" idx="1"/>
          </p:nvPr>
        </p:nvGraphicFramePr>
        <p:xfrm>
          <a:off x="1219201" y="2211650"/>
          <a:ext cx="7583836" cy="4139955"/>
        </p:xfrm>
        <a:graphic>
          <a:graphicData uri="http://schemas.openxmlformats.org/drawingml/2006/table">
            <a:tbl>
              <a:tblPr/>
              <a:tblGrid>
                <a:gridCol w="4204407"/>
                <a:gridCol w="3379429"/>
              </a:tblGrid>
              <a:tr h="13799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kern="0" dirty="0">
                          <a:latin typeface="+mn-lt"/>
                          <a:ea typeface="Times New Roman"/>
                          <a:cs typeface="Times New Roman"/>
                        </a:rPr>
                        <a:t>Common Nouns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solidFill>
                            <a:srgbClr val="FF66CC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boy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solidFill>
                            <a:srgbClr val="FF66CC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girl</a:t>
                      </a:r>
                    </a:p>
                  </a:txBody>
                  <a:tcPr marL="64687" marR="6468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latin typeface="+mn-lt"/>
                          <a:ea typeface="Times New Roman"/>
                          <a:cs typeface="Times New Roman"/>
                        </a:rPr>
                        <a:t>Proper Nouns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solidFill>
                            <a:srgbClr val="CC66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Ali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solidFill>
                            <a:srgbClr val="CC66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Zara</a:t>
                      </a:r>
                    </a:p>
                  </a:txBody>
                  <a:tcPr marL="64687" marR="6468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99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latin typeface="+mn-lt"/>
                          <a:ea typeface="Times New Roman"/>
                          <a:cs typeface="Times New Roman"/>
                        </a:rPr>
                        <a:t>Singular Nouns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boy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girl</a:t>
                      </a:r>
                    </a:p>
                  </a:txBody>
                  <a:tcPr marL="64687" marR="6468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latin typeface="+mn-lt"/>
                          <a:ea typeface="Times New Roman"/>
                          <a:cs typeface="Times New Roman"/>
                        </a:rPr>
                        <a:t>Plural Nouns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solidFill>
                            <a:srgbClr val="00B0F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boys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solidFill>
                            <a:srgbClr val="00B0F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girls</a:t>
                      </a:r>
                    </a:p>
                  </a:txBody>
                  <a:tcPr marL="64687" marR="6468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99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latin typeface="+mn-lt"/>
                          <a:ea typeface="Times New Roman"/>
                          <a:cs typeface="Times New Roman"/>
                        </a:rPr>
                        <a:t>Singular Possessive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solidFill>
                            <a:srgbClr val="FF99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boy’s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solidFill>
                            <a:srgbClr val="FF9966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girl’s</a:t>
                      </a:r>
                    </a:p>
                  </a:txBody>
                  <a:tcPr marL="64687" marR="6468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latin typeface="+mn-lt"/>
                          <a:ea typeface="Times New Roman"/>
                          <a:cs typeface="Times New Roman"/>
                        </a:rPr>
                        <a:t>Plural Possessive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boys’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solidFill>
                            <a:srgbClr val="92D05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girls’</a:t>
                      </a:r>
                    </a:p>
                  </a:txBody>
                  <a:tcPr marL="64687" marR="6468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7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WordArt 8"/>
          <p:cNvSpPr>
            <a:spLocks noChangeArrowheads="1" noChangeShapeType="1" noTextEdit="1"/>
          </p:cNvSpPr>
          <p:nvPr/>
        </p:nvSpPr>
        <p:spPr bwMode="auto">
          <a:xfrm>
            <a:off x="1219200" y="228600"/>
            <a:ext cx="7459663" cy="1270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8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2700000" scaled="1"/>
                <a:tileRect/>
              </a:gradFill>
              <a:latin typeface="Arial Black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467168" y="1905218"/>
            <a:ext cx="7248526" cy="729494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3000" dirty="0">
                <a:solidFill>
                  <a:srgbClr val="FFC000"/>
                </a:solidFill>
                <a:latin typeface="+mj-lt"/>
              </a:rPr>
              <a:t>Modifies or describes </a:t>
            </a:r>
            <a:r>
              <a:rPr lang="en-US" altLang="en-US" sz="3000" dirty="0" smtClean="0">
                <a:solidFill>
                  <a:srgbClr val="FFC000"/>
                </a:solidFill>
                <a:latin typeface="+mj-lt"/>
              </a:rPr>
              <a:t>a  </a:t>
            </a:r>
            <a:r>
              <a:rPr lang="en-US" altLang="en-US" sz="3000" dirty="0">
                <a:solidFill>
                  <a:srgbClr val="FFC000"/>
                </a:solidFill>
                <a:latin typeface="+mj-lt"/>
              </a:rPr>
              <a:t>noun or pronoun.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5572439" y="4541423"/>
            <a:ext cx="3127902" cy="805480"/>
          </a:xfrm>
          <a:prstGeom prst="rect">
            <a:avLst/>
          </a:prstGeom>
          <a:solidFill>
            <a:schemeClr val="bg1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altLang="en-US" sz="2500" dirty="0">
                <a:solidFill>
                  <a:schemeClr val="bg2"/>
                </a:solidFill>
                <a:latin typeface="+mn-lt"/>
              </a:rPr>
              <a:t>Is that a </a:t>
            </a:r>
            <a:r>
              <a:rPr lang="en-US" altLang="en-US" sz="2500" b="1" u="sng" dirty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rgbClr val="FF66CC"/>
                </a:solidFill>
                <a:latin typeface="+mn-lt"/>
              </a:rPr>
              <a:t>wool</a:t>
            </a:r>
            <a:r>
              <a:rPr lang="en-US" altLang="en-US" sz="2500" dirty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rgbClr val="9D2F5C"/>
                </a:solidFill>
                <a:latin typeface="+mn-lt"/>
              </a:rPr>
              <a:t> </a:t>
            </a:r>
            <a:r>
              <a:rPr lang="en-US" altLang="en-US" sz="2500" dirty="0">
                <a:solidFill>
                  <a:schemeClr val="bg2"/>
                </a:solidFill>
                <a:latin typeface="+mn-lt"/>
              </a:rPr>
              <a:t>sweater?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5275719" y="5561687"/>
            <a:ext cx="3810000" cy="1009650"/>
          </a:xfrm>
          <a:prstGeom prst="rect">
            <a:avLst/>
          </a:prstGeom>
          <a:solidFill>
            <a:schemeClr val="bg1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2500" dirty="0">
                <a:solidFill>
                  <a:schemeClr val="bg2"/>
                </a:solidFill>
                <a:latin typeface="+mn-lt"/>
              </a:rPr>
              <a:t>Just give me </a:t>
            </a:r>
            <a:r>
              <a:rPr lang="en-US" altLang="en-US" sz="2500" b="1" u="sng" dirty="0">
                <a:ln>
                  <a:solidFill>
                    <a:srgbClr val="0070C0"/>
                  </a:solidFill>
                </a:ln>
                <a:solidFill>
                  <a:srgbClr val="00B0F0"/>
                </a:solidFill>
                <a:latin typeface="+mn-lt"/>
              </a:rPr>
              <a:t>five</a:t>
            </a:r>
            <a:r>
              <a:rPr lang="en-US" altLang="en-US" sz="2500" dirty="0">
                <a:ln>
                  <a:solidFill>
                    <a:srgbClr val="0070C0"/>
                  </a:solidFill>
                </a:ln>
                <a:solidFill>
                  <a:srgbClr val="9D2F5C"/>
                </a:solidFill>
                <a:latin typeface="+mn-lt"/>
              </a:rPr>
              <a:t> </a:t>
            </a:r>
            <a:r>
              <a:rPr lang="en-US" altLang="en-US" sz="2500" dirty="0">
                <a:solidFill>
                  <a:schemeClr val="bg2"/>
                </a:solidFill>
                <a:latin typeface="+mn-lt"/>
              </a:rPr>
              <a:t>minutes.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4546845" y="3290715"/>
            <a:ext cx="4538874" cy="935038"/>
          </a:xfrm>
          <a:prstGeom prst="rect">
            <a:avLst/>
          </a:prstGeom>
          <a:solidFill>
            <a:schemeClr val="bg1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2500" dirty="0">
                <a:solidFill>
                  <a:schemeClr val="bg2"/>
                </a:solidFill>
                <a:latin typeface="+mn-lt"/>
              </a:rPr>
              <a:t>Did you lose your </a:t>
            </a:r>
            <a:r>
              <a:rPr lang="en-US" altLang="en-US" sz="2500" b="1" u="sng" dirty="0" smtClean="0">
                <a:ln>
                  <a:solidFill>
                    <a:srgbClr val="00B050"/>
                  </a:solidFill>
                </a:ln>
                <a:solidFill>
                  <a:srgbClr val="92D050"/>
                </a:solidFill>
                <a:latin typeface="+mn-lt"/>
              </a:rPr>
              <a:t>address</a:t>
            </a:r>
            <a:r>
              <a:rPr lang="en-US" altLang="en-US" sz="2500" u="sng" dirty="0" smtClean="0">
                <a:ln>
                  <a:solidFill>
                    <a:srgbClr val="00B050"/>
                  </a:solidFill>
                </a:ln>
                <a:solidFill>
                  <a:srgbClr val="9D2F5C"/>
                </a:solidFill>
                <a:latin typeface="+mn-lt"/>
              </a:rPr>
              <a:t> </a:t>
            </a:r>
            <a:r>
              <a:rPr lang="en-US" altLang="en-US" sz="2500" dirty="0" smtClean="0">
                <a:solidFill>
                  <a:schemeClr val="bg2"/>
                </a:solidFill>
                <a:latin typeface="+mn-lt"/>
              </a:rPr>
              <a:t>book</a:t>
            </a:r>
            <a:r>
              <a:rPr lang="en-US" altLang="en-US" sz="2500" dirty="0">
                <a:solidFill>
                  <a:schemeClr val="bg2"/>
                </a:solidFill>
                <a:latin typeface="+mn-lt"/>
              </a:rPr>
              <a:t>?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2905954" y="2631448"/>
            <a:ext cx="3761382" cy="573880"/>
          </a:xfrm>
          <a:prstGeom prst="rect">
            <a:avLst/>
          </a:prstGeom>
          <a:solidFill>
            <a:schemeClr val="bg1"/>
          </a:solidFill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3000" dirty="0">
                <a:latin typeface="+mn-lt"/>
              </a:rPr>
              <a:t>Answers  these questions:</a:t>
            </a:r>
          </a:p>
        </p:txBody>
      </p:sp>
      <p:pic>
        <p:nvPicPr>
          <p:cNvPr id="15389" name="Picture 29" descr="AMCONFU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69043" y="4083692"/>
            <a:ext cx="1206526" cy="199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1869475" y="228600"/>
            <a:ext cx="611795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2700000" scaled="1"/>
                  <a:tileRect/>
                </a:gradFill>
                <a:latin typeface="Arial Black"/>
              </a:rPr>
              <a:t>Adjective</a:t>
            </a:r>
            <a:endParaRPr lang="en-US" sz="90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2700000" scaled="1"/>
                <a:tileRect/>
              </a:gradFill>
              <a:latin typeface="Arial Black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72487" y="3375806"/>
            <a:ext cx="2090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Which?</a:t>
            </a:r>
            <a:endParaRPr lang="en-US" b="1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56989" y="4528305"/>
            <a:ext cx="29120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rgbClr val="FF66CC"/>
                </a:solidFill>
                <a:latin typeface="+mn-lt"/>
              </a:rPr>
              <a:t>What kind?</a:t>
            </a:r>
            <a:endParaRPr lang="en-US" dirty="0"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rgbClr val="FF66CC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62895" y="5611906"/>
            <a:ext cx="2759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rgbClr val="0070C0"/>
                  </a:solidFill>
                </a:ln>
                <a:solidFill>
                  <a:srgbClr val="00B0F0"/>
                </a:solidFill>
                <a:latin typeface="+mn-lt"/>
              </a:rPr>
              <a:t>How many?</a:t>
            </a:r>
            <a:endParaRPr lang="en-US" dirty="0">
              <a:ln>
                <a:solidFill>
                  <a:srgbClr val="0070C0"/>
                </a:solidFill>
              </a:ln>
              <a:solidFill>
                <a:srgbClr val="00B0F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  <p:bldP spid="15371" grpId="0" animBg="1" autoUpdateAnimBg="0"/>
      <p:bldP spid="15373" grpId="0" animBg="1" autoUpdateAnimBg="0"/>
      <p:bldP spid="15375" grpId="0" animBg="1" autoUpdateAnimBg="0"/>
      <p:bldP spid="15377" grpId="0" animBg="1" autoUpdateAnimBg="0"/>
      <p:bldP spid="15378" grpId="0" animBg="1" autoUpdateAnimBg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1118458" y="3814805"/>
            <a:ext cx="1929913" cy="2880451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miter lim="800000"/>
            <a:headEnd/>
            <a:tailEnd/>
          </a:ln>
          <a:scene3d>
            <a:camera prst="orthographicFront"/>
            <a:lightRig rig="legacyFlat4" dir="b"/>
          </a:scene3d>
          <a:sp3d extrusionH="8874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r>
              <a:rPr lang="en-US" altLang="en-US" sz="2200" b="1" i="1" dirty="0" smtClean="0">
                <a:solidFill>
                  <a:srgbClr val="000099"/>
                </a:solidFill>
                <a:latin typeface="+mn-lt"/>
              </a:rPr>
              <a:t>Interrogative </a:t>
            </a:r>
          </a:p>
          <a:p>
            <a:r>
              <a:rPr lang="en-US" altLang="en-US" sz="2200" b="1" i="1" dirty="0" smtClean="0">
                <a:solidFill>
                  <a:srgbClr val="000099"/>
                </a:solidFill>
                <a:latin typeface="+mn-lt"/>
              </a:rPr>
              <a:t>Pronouns</a:t>
            </a:r>
            <a:endParaRPr lang="en-US" altLang="en-US" sz="2200" b="1" dirty="0" smtClean="0">
              <a:latin typeface="+mn-lt"/>
            </a:endParaRPr>
          </a:p>
          <a:p>
            <a:r>
              <a:rPr lang="en-US" altLang="en-US" sz="2200" b="1" dirty="0" smtClean="0">
                <a:solidFill>
                  <a:srgbClr val="2F0303"/>
                </a:solidFill>
                <a:latin typeface="+mn-lt"/>
              </a:rPr>
              <a:t>who</a:t>
            </a:r>
          </a:p>
          <a:p>
            <a:r>
              <a:rPr lang="en-US" altLang="en-US" sz="2200" b="1" dirty="0" smtClean="0">
                <a:solidFill>
                  <a:srgbClr val="2F0303"/>
                </a:solidFill>
                <a:latin typeface="+mn-lt"/>
              </a:rPr>
              <a:t>whom</a:t>
            </a:r>
          </a:p>
          <a:p>
            <a:r>
              <a:rPr lang="en-US" altLang="en-US" sz="2200" b="1" dirty="0" smtClean="0">
                <a:solidFill>
                  <a:srgbClr val="2F0303"/>
                </a:solidFill>
                <a:latin typeface="+mn-lt"/>
              </a:rPr>
              <a:t>what</a:t>
            </a:r>
          </a:p>
          <a:p>
            <a:r>
              <a:rPr lang="en-US" altLang="en-US" sz="2200" b="1" dirty="0" smtClean="0">
                <a:solidFill>
                  <a:srgbClr val="2F0303"/>
                </a:solidFill>
                <a:latin typeface="+mn-lt"/>
              </a:rPr>
              <a:t>which</a:t>
            </a:r>
          </a:p>
          <a:p>
            <a:r>
              <a:rPr lang="en-US" altLang="en-US" sz="2200" b="1" dirty="0" smtClean="0">
                <a:solidFill>
                  <a:srgbClr val="2F0303"/>
                </a:solidFill>
                <a:latin typeface="+mn-lt"/>
              </a:rPr>
              <a:t>whose</a:t>
            </a:r>
            <a:endParaRPr lang="en-US" altLang="en-US" sz="2200" b="1" dirty="0">
              <a:latin typeface="+mn-lt"/>
            </a:endParaRPr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3110364" y="4787903"/>
            <a:ext cx="2816446" cy="1907353"/>
          </a:xfrm>
          <a:prstGeom prst="flowChartPreparation">
            <a:avLst/>
          </a:prstGeom>
          <a:solidFill>
            <a:srgbClr val="66FFCC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66FFCC"/>
            </a:extrusionClr>
          </a:sp3d>
        </p:spPr>
        <p:txBody>
          <a:bodyPr wrap="none" anchor="ctr">
            <a:flatTx/>
          </a:bodyPr>
          <a:lstStyle/>
          <a:p>
            <a:r>
              <a:rPr lang="en-US" altLang="en-US" sz="2200" b="1" dirty="0">
                <a:solidFill>
                  <a:srgbClr val="000099"/>
                </a:solidFill>
                <a:latin typeface="+mn-lt"/>
              </a:rPr>
              <a:t>Indefinite </a:t>
            </a:r>
            <a:endParaRPr lang="en-US" altLang="en-US" sz="2200" b="1" dirty="0" smtClean="0">
              <a:solidFill>
                <a:srgbClr val="000099"/>
              </a:solidFill>
              <a:latin typeface="+mn-lt"/>
            </a:endParaRPr>
          </a:p>
          <a:p>
            <a:r>
              <a:rPr lang="en-US" altLang="en-US" sz="2200" b="1" dirty="0" smtClean="0">
                <a:solidFill>
                  <a:srgbClr val="000099"/>
                </a:solidFill>
                <a:latin typeface="+mn-lt"/>
              </a:rPr>
              <a:t>Pronouns</a:t>
            </a:r>
            <a:endParaRPr lang="en-US" altLang="en-US" sz="2200" dirty="0">
              <a:solidFill>
                <a:srgbClr val="2F0303"/>
              </a:solidFill>
              <a:latin typeface="+mn-lt"/>
            </a:endParaRPr>
          </a:p>
          <a:p>
            <a:r>
              <a:rPr lang="en-US" altLang="en-US" sz="2200" b="1" dirty="0" smtClean="0">
                <a:solidFill>
                  <a:srgbClr val="2F0303"/>
                </a:solidFill>
                <a:latin typeface="+mn-lt"/>
              </a:rPr>
              <a:t>anybody, one, each, </a:t>
            </a:r>
          </a:p>
          <a:p>
            <a:r>
              <a:rPr lang="en-US" altLang="en-US" sz="2200" b="1" dirty="0" smtClean="0">
                <a:solidFill>
                  <a:srgbClr val="2F0303"/>
                </a:solidFill>
                <a:latin typeface="+mn-lt"/>
              </a:rPr>
              <a:t>either, none, </a:t>
            </a:r>
          </a:p>
          <a:p>
            <a:r>
              <a:rPr lang="en-US" altLang="en-US" sz="2200" b="1" dirty="0" smtClean="0">
                <a:solidFill>
                  <a:srgbClr val="2F0303"/>
                </a:solidFill>
                <a:latin typeface="+mn-lt"/>
              </a:rPr>
              <a:t>someone</a:t>
            </a:r>
            <a:endParaRPr lang="en-US" altLang="en-US" sz="2200" dirty="0">
              <a:solidFill>
                <a:srgbClr val="2F0303"/>
              </a:solidFill>
              <a:latin typeface="+mn-lt"/>
            </a:endParaRP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6066292" y="3580109"/>
            <a:ext cx="2860729" cy="3037658"/>
          </a:xfrm>
          <a:prstGeom prst="flowChartAlternateProcess">
            <a:avLst/>
          </a:prstGeom>
          <a:solidFill>
            <a:srgbClr val="FF99CC"/>
          </a:solidFill>
          <a:ln w="9525">
            <a:miter lim="800000"/>
            <a:headEnd/>
            <a:tailEnd/>
          </a:ln>
          <a:scene3d>
            <a:camera prst="orthographic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r>
              <a:rPr lang="en-US" altLang="en-US" sz="2200" b="1" i="1" dirty="0" smtClean="0">
                <a:solidFill>
                  <a:srgbClr val="000099"/>
                </a:solidFill>
                <a:latin typeface="+mn-lt"/>
              </a:rPr>
              <a:t>Personal Pronouns</a:t>
            </a:r>
            <a:endParaRPr lang="en-US" altLang="en-US" sz="2200" b="1" dirty="0" smtClean="0">
              <a:solidFill>
                <a:srgbClr val="000099"/>
              </a:solidFill>
              <a:latin typeface="+mn-lt"/>
            </a:endParaRPr>
          </a:p>
          <a:p>
            <a:r>
              <a:rPr lang="en-US" altLang="en-US" sz="2200" b="1" dirty="0" smtClean="0">
                <a:solidFill>
                  <a:srgbClr val="2F0303"/>
                </a:solidFill>
                <a:latin typeface="+mn-lt"/>
              </a:rPr>
              <a:t>I, me, mine</a:t>
            </a:r>
          </a:p>
          <a:p>
            <a:r>
              <a:rPr lang="en-US" altLang="en-US" sz="2200" b="1" dirty="0" smtClean="0">
                <a:solidFill>
                  <a:srgbClr val="2F0303"/>
                </a:solidFill>
                <a:latin typeface="+mn-lt"/>
              </a:rPr>
              <a:t>you, your, yours</a:t>
            </a:r>
          </a:p>
          <a:p>
            <a:r>
              <a:rPr lang="en-US" altLang="en-US" sz="2200" b="1" dirty="0" smtClean="0">
                <a:solidFill>
                  <a:srgbClr val="2F0303"/>
                </a:solidFill>
                <a:latin typeface="+mn-lt"/>
              </a:rPr>
              <a:t>she, her, hers,</a:t>
            </a:r>
          </a:p>
          <a:p>
            <a:r>
              <a:rPr lang="en-US" altLang="en-US" sz="2200" b="1" dirty="0" smtClean="0">
                <a:solidFill>
                  <a:srgbClr val="2F0303"/>
                </a:solidFill>
                <a:latin typeface="+mn-lt"/>
              </a:rPr>
              <a:t>it, its</a:t>
            </a:r>
          </a:p>
          <a:p>
            <a:r>
              <a:rPr lang="en-US" altLang="en-US" sz="2200" b="1" dirty="0" smtClean="0">
                <a:solidFill>
                  <a:srgbClr val="2F0303"/>
                </a:solidFill>
                <a:latin typeface="+mn-lt"/>
              </a:rPr>
              <a:t>we, us, our, ours</a:t>
            </a:r>
          </a:p>
          <a:p>
            <a:r>
              <a:rPr lang="en-US" altLang="en-US" sz="2200" b="1" dirty="0" smtClean="0">
                <a:solidFill>
                  <a:srgbClr val="2F0303"/>
                </a:solidFill>
                <a:latin typeface="+mn-lt"/>
              </a:rPr>
              <a:t>they, them, their, theirs</a:t>
            </a:r>
          </a:p>
          <a:p>
            <a:r>
              <a:rPr lang="en-US" altLang="en-US" sz="2200" b="1" dirty="0" smtClean="0">
                <a:solidFill>
                  <a:srgbClr val="2F0303"/>
                </a:solidFill>
                <a:latin typeface="+mn-lt"/>
              </a:rPr>
              <a:t>myself, yourself</a:t>
            </a:r>
            <a:endParaRPr lang="en-US" altLang="en-US" sz="2200" b="1" dirty="0">
              <a:solidFill>
                <a:srgbClr val="2F0303"/>
              </a:solidFill>
              <a:latin typeface="+mn-lt"/>
            </a:endParaRP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 rot="4939">
            <a:off x="2681232" y="3148929"/>
            <a:ext cx="3385082" cy="1300619"/>
          </a:xfrm>
          <a:prstGeom prst="hexagon">
            <a:avLst>
              <a:gd name="adj" fmla="val 43000"/>
              <a:gd name="vf" fmla="val 115470"/>
            </a:avLst>
          </a:prstGeom>
          <a:solidFill>
            <a:srgbClr val="FF6600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6600"/>
            </a:extrusionClr>
          </a:sp3d>
        </p:spPr>
        <p:txBody>
          <a:bodyPr wrap="none" anchor="ctr">
            <a:flatTx/>
          </a:bodyPr>
          <a:lstStyle/>
          <a:p>
            <a:r>
              <a:rPr lang="en-US" altLang="en-US" sz="2200" b="1" dirty="0" smtClean="0">
                <a:solidFill>
                  <a:srgbClr val="000099"/>
                </a:solidFill>
                <a:latin typeface="+mn-lt"/>
              </a:rPr>
              <a:t>Demonstrative </a:t>
            </a:r>
          </a:p>
          <a:p>
            <a:r>
              <a:rPr lang="en-US" altLang="en-US" sz="2200" b="1" dirty="0" smtClean="0">
                <a:solidFill>
                  <a:srgbClr val="000099"/>
                </a:solidFill>
                <a:latin typeface="+mn-lt"/>
              </a:rPr>
              <a:t>Pronouns</a:t>
            </a:r>
            <a:endParaRPr lang="en-US" altLang="en-US" sz="2200" dirty="0">
              <a:latin typeface="+mn-lt"/>
            </a:endParaRPr>
          </a:p>
          <a:p>
            <a:r>
              <a:rPr lang="en-US" altLang="en-US" sz="2200" dirty="0" smtClean="0">
                <a:solidFill>
                  <a:srgbClr val="2F0303"/>
                </a:solidFill>
                <a:latin typeface="+mn-lt"/>
              </a:rPr>
              <a:t>this, that, these, those</a:t>
            </a:r>
            <a:endParaRPr lang="en-US" altLang="en-US" sz="2200" dirty="0">
              <a:solidFill>
                <a:srgbClr val="2F0303"/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89395" y="228600"/>
            <a:ext cx="539699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2700000" scaled="1"/>
                  <a:tileRect/>
                </a:gradFill>
                <a:latin typeface="Arial Black"/>
              </a:rPr>
              <a:t>Pronoun</a:t>
            </a:r>
            <a:endParaRPr lang="en-US" sz="90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2700000" scaled="1"/>
                <a:tileRect/>
              </a:gradFill>
              <a:latin typeface="Arial Black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25471" y="2043678"/>
            <a:ext cx="796612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500" dirty="0" smtClean="0">
                <a:solidFill>
                  <a:srgbClr val="FFFF00"/>
                </a:solidFill>
                <a:latin typeface="+mn-lt"/>
              </a:rPr>
              <a:t>The pronoun is a word used in place of one or more nouns.</a:t>
            </a:r>
          </a:p>
          <a:p>
            <a:pPr>
              <a:defRPr/>
            </a:pPr>
            <a:r>
              <a:rPr lang="en-US" altLang="en-US" sz="2500" b="1" dirty="0" smtClean="0">
                <a:latin typeface="+mn-lt"/>
              </a:rPr>
              <a:t>It may stand for a person, place, thing, or idea.</a:t>
            </a:r>
            <a:endParaRPr lang="en-US" altLang="en-US" sz="25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 autoUpdateAnimBg="0"/>
      <p:bldP spid="28677" grpId="0" animBg="1" autoUpdateAnimBg="0"/>
      <p:bldP spid="28678" grpId="0" animBg="1" autoUpdateAnimBg="0"/>
      <p:bldP spid="28679" grpId="0" animBg="1" autoUpdateAnimBg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912574" y="2093079"/>
            <a:ext cx="7022562" cy="256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FF5050"/>
                </a:solidFill>
                <a:latin typeface="+mn-lt"/>
              </a:rPr>
              <a:t>A word that expresses action or otherwise helps to make a </a:t>
            </a:r>
            <a:r>
              <a:rPr lang="en-US" altLang="en-US" sz="3600" dirty="0" smtClean="0">
                <a:solidFill>
                  <a:srgbClr val="FF5050"/>
                </a:solidFill>
                <a:latin typeface="+mn-lt"/>
              </a:rPr>
              <a:t>statement.</a:t>
            </a:r>
          </a:p>
          <a:p>
            <a:pPr>
              <a:spcBef>
                <a:spcPct val="50000"/>
              </a:spcBef>
            </a:pPr>
            <a:r>
              <a:rPr lang="en-US" altLang="en-US" sz="3500" b="1" dirty="0" smtClean="0">
                <a:latin typeface="+mn-lt"/>
              </a:rPr>
              <a:t>Every sentence must have a verb.</a:t>
            </a: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3378635" y="5178082"/>
            <a:ext cx="3084158" cy="1194357"/>
          </a:xfrm>
          <a:prstGeom prst="leftRightArrow">
            <a:avLst>
              <a:gd name="adj1" fmla="val 50000"/>
              <a:gd name="adj2" fmla="val 33053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en-US" sz="4400" b="1" dirty="0" smtClean="0">
                <a:solidFill>
                  <a:schemeClr val="bg2"/>
                </a:solidFill>
                <a:latin typeface="+mn-lt"/>
              </a:rPr>
              <a:t>Verb</a:t>
            </a:r>
            <a:endParaRPr lang="en-US" altLang="en-US" sz="4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1346523" y="5286271"/>
            <a:ext cx="1799633" cy="977980"/>
          </a:xfrm>
          <a:prstGeom prst="trapezoid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en-US" sz="3500" b="1" dirty="0">
                <a:solidFill>
                  <a:schemeClr val="bg2"/>
                </a:solidFill>
                <a:latin typeface="+mn-lt"/>
              </a:rPr>
              <a:t>Subject</a:t>
            </a: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6733412" y="5502251"/>
            <a:ext cx="2116121" cy="762000"/>
          </a:xfrm>
          <a:prstGeom prst="plaque">
            <a:avLst>
              <a:gd name="adj" fmla="val 18701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en-US" sz="3500" b="1" dirty="0">
                <a:solidFill>
                  <a:srgbClr val="000000"/>
                </a:solidFill>
                <a:latin typeface="+mn-lt"/>
              </a:rPr>
              <a:t>P</a:t>
            </a:r>
            <a:r>
              <a:rPr lang="en-US" altLang="en-US" sz="3500" b="1" dirty="0" smtClean="0">
                <a:solidFill>
                  <a:srgbClr val="000000"/>
                </a:solidFill>
                <a:latin typeface="+mn-lt"/>
              </a:rPr>
              <a:t>redicate</a:t>
            </a:r>
            <a:endParaRPr lang="en-US" altLang="en-US" sz="3500" b="1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10" name="Picture 9" descr="MODFIT03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485678" y="2345344"/>
            <a:ext cx="1658319" cy="200967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415884" y="309966"/>
            <a:ext cx="404690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2700000" scaled="1"/>
                  <a:tileRect/>
                </a:gradFill>
                <a:latin typeface="Arial Black"/>
              </a:rPr>
              <a:t>Verb</a:t>
            </a:r>
            <a:endParaRPr lang="en-US" sz="90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2700000" scaled="1"/>
                <a:tileRect/>
              </a:gra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utoUpdateAnimBg="0"/>
      <p:bldP spid="27653" grpId="0" animBg="1" autoUpdateAnimBg="0"/>
      <p:bldP spid="27655" grpId="0" animBg="1" autoUpdateAnimBg="0"/>
      <p:bldP spid="27656" grpId="0" animBg="1" autoUpdateAnimBg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1232491" y="3509745"/>
          <a:ext cx="3355008" cy="2007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lip" r:id="rId6" imgW="4600440" imgH="3468960" progId="">
                  <p:embed/>
                </p:oleObj>
              </mc:Choice>
              <mc:Fallback>
                <p:oleObj name="Clip" r:id="rId6" imgW="4600440" imgH="346896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2491" y="3509745"/>
                        <a:ext cx="3355008" cy="20076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419100"/>
            <a:ext cx="7772400" cy="1084236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en-US" sz="6000" b="1" cap="small" dirty="0" smtClean="0">
                <a:solidFill>
                  <a:schemeClr val="accent1"/>
                </a:solidFill>
              </a:rPr>
              <a:t>Kinds of Verbs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1219200" y="2044701"/>
            <a:ext cx="3135824" cy="1023964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  <a:defRPr/>
            </a:pPr>
            <a:r>
              <a:rPr lang="en-US" altLang="en-US" dirty="0" smtClean="0"/>
              <a:t>Action verbs express mental or physical </a:t>
            </a:r>
            <a:r>
              <a:rPr lang="en-US" altLang="en-US" b="1" dirty="0" smtClean="0">
                <a:solidFill>
                  <a:srgbClr val="FFFF00"/>
                </a:solidFill>
              </a:rPr>
              <a:t>action</a:t>
            </a:r>
            <a:r>
              <a:rPr lang="en-US" altLang="en-US" dirty="0" smtClean="0"/>
              <a:t>.</a:t>
            </a:r>
            <a:endParaRPr lang="en-US" altLang="en-US" dirty="0" smtClean="0">
              <a:solidFill>
                <a:srgbClr val="CC3300"/>
              </a:solidFill>
            </a:endParaRPr>
          </a:p>
          <a:p>
            <a:pPr algn="ctr">
              <a:defRPr/>
            </a:pPr>
            <a:endParaRPr lang="en-US" altLang="en-US" dirty="0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4811713" y="2044701"/>
            <a:ext cx="4332287" cy="1907367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  <a:defRPr/>
            </a:pPr>
            <a:r>
              <a:rPr lang="en-US" altLang="en-US" dirty="0" smtClean="0"/>
              <a:t>Linking verbs make a statement by </a:t>
            </a:r>
            <a:r>
              <a:rPr lang="en-US" altLang="en-US" b="1" dirty="0" smtClean="0">
                <a:solidFill>
                  <a:srgbClr val="92D050"/>
                </a:solidFill>
              </a:rPr>
              <a:t>connecting</a:t>
            </a:r>
            <a:r>
              <a:rPr lang="en-US" altLang="en-US" dirty="0" smtClean="0"/>
              <a:t> the subject  with a word  that describes or explains it.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038225" y="5550000"/>
            <a:ext cx="37734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latin typeface="+mn-lt"/>
              </a:rPr>
              <a:t>He </a:t>
            </a:r>
            <a:r>
              <a:rPr lang="en-US" altLang="en-US" sz="2800" b="1" dirty="0">
                <a:solidFill>
                  <a:srgbClr val="FFFF00"/>
                </a:solidFill>
                <a:latin typeface="+mn-lt"/>
              </a:rPr>
              <a:t>rode</a:t>
            </a:r>
            <a:r>
              <a:rPr lang="en-US" altLang="en-US" sz="2800" dirty="0">
                <a:latin typeface="+mn-lt"/>
              </a:rPr>
              <a:t> the horse to victory.</a:t>
            </a:r>
            <a:endParaRPr lang="en-US" altLang="en-US" sz="4400" dirty="0">
              <a:latin typeface="+mn-lt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424845" y="5810250"/>
            <a:ext cx="322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latin typeface="+mn-lt"/>
              </a:rPr>
              <a:t>He </a:t>
            </a:r>
            <a:r>
              <a:rPr lang="en-US" altLang="en-US" sz="2800" b="1" dirty="0">
                <a:solidFill>
                  <a:srgbClr val="92D050"/>
                </a:solidFill>
                <a:latin typeface="+mn-lt"/>
              </a:rPr>
              <a:t>has been </a:t>
            </a:r>
            <a:r>
              <a:rPr lang="en-US" altLang="en-US" sz="2800" dirty="0">
                <a:latin typeface="+mn-lt"/>
              </a:rPr>
              <a:t>sick.</a:t>
            </a:r>
          </a:p>
        </p:txBody>
      </p:sp>
      <p:sp>
        <p:nvSpPr>
          <p:cNvPr id="21" name="Right Bracket 20"/>
          <p:cNvSpPr/>
          <p:nvPr/>
        </p:nvSpPr>
        <p:spPr bwMode="auto">
          <a:xfrm rot="5400000">
            <a:off x="6799692" y="5453690"/>
            <a:ext cx="241429" cy="1843492"/>
          </a:xfrm>
          <a:prstGeom prst="rightBracket">
            <a:avLst>
              <a:gd name="adj" fmla="val 50000"/>
            </a:avLst>
          </a:prstGeom>
          <a:noFill/>
          <a:ln w="762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2" name="Picture 21" descr="temperature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62272" y="3952069"/>
            <a:ext cx="2151827" cy="18581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007484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3" presetClass="entr" presetSubtype="36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1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85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850"/>
                            </p:stCondLst>
                            <p:childTnLst>
                              <p:par>
                                <p:cTn id="35" presetID="2" presetClass="entr" presetSubtype="6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2" grpId="0" build="p" autoUpdateAnimBg="0"/>
      <p:bldP spid="12296" grpId="0" autoUpdateAnimBg="0"/>
      <p:bldP spid="12299" grpId="0" autoUpdateAnimBg="0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AutoShape 7"/>
          <p:cNvSpPr>
            <a:spLocks noChangeArrowheads="1"/>
          </p:cNvSpPr>
          <p:nvPr/>
        </p:nvSpPr>
        <p:spPr bwMode="auto">
          <a:xfrm flipH="1">
            <a:off x="2910149" y="3575488"/>
            <a:ext cx="1519424" cy="700730"/>
          </a:xfrm>
          <a:prstGeom prst="wedgeEllipseCallout">
            <a:avLst>
              <a:gd name="adj1" fmla="val -46127"/>
              <a:gd name="adj2" fmla="val 6468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en-US" sz="3000" dirty="0">
                <a:ln>
                  <a:solidFill>
                    <a:srgbClr val="FF5050"/>
                  </a:solidFill>
                </a:ln>
                <a:solidFill>
                  <a:srgbClr val="FF66CC"/>
                </a:solidFill>
                <a:latin typeface="+mn-lt"/>
              </a:rPr>
              <a:t>How?</a:t>
            </a: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6220044" y="3279499"/>
            <a:ext cx="2459008" cy="7159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en-US" sz="2500" dirty="0">
                <a:latin typeface="+mn-lt"/>
              </a:rPr>
              <a:t>He ran </a:t>
            </a:r>
            <a:r>
              <a:rPr lang="en-US" altLang="en-US" sz="2500" u="sng" dirty="0">
                <a:ln>
                  <a:solidFill>
                    <a:srgbClr val="FF5050"/>
                  </a:solidFill>
                </a:ln>
                <a:solidFill>
                  <a:srgbClr val="FF66CC"/>
                </a:solidFill>
                <a:latin typeface="+mn-lt"/>
              </a:rPr>
              <a:t>quickly</a:t>
            </a:r>
            <a:r>
              <a:rPr lang="en-US" altLang="en-US" sz="2500" u="sng" dirty="0">
                <a:latin typeface="+mn-lt"/>
              </a:rPr>
              <a:t>.</a:t>
            </a:r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5900266" y="4169301"/>
            <a:ext cx="3013182" cy="651679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en-US" sz="2500" dirty="0">
                <a:latin typeface="+mn-lt"/>
              </a:rPr>
              <a:t>She left </a:t>
            </a:r>
            <a:r>
              <a:rPr lang="en-US" altLang="en-US" sz="2500" u="sng" dirty="0">
                <a:ln>
                  <a:solidFill>
                    <a:srgbClr val="00B050"/>
                  </a:solidFill>
                </a:ln>
                <a:solidFill>
                  <a:srgbClr val="92D050"/>
                </a:solidFill>
                <a:latin typeface="+mn-lt"/>
              </a:rPr>
              <a:t>yesterday</a:t>
            </a:r>
            <a:r>
              <a:rPr lang="en-US" altLang="en-US" sz="2500" u="sng" dirty="0">
                <a:latin typeface="+mn-lt"/>
              </a:rPr>
              <a:t>.</a:t>
            </a:r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 flipH="1">
            <a:off x="1145969" y="3768341"/>
            <a:ext cx="1632534" cy="891770"/>
          </a:xfrm>
          <a:prstGeom prst="wedgeEllipseCallout">
            <a:avLst>
              <a:gd name="adj1" fmla="val -102928"/>
              <a:gd name="adj2" fmla="val 5456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en-US" sz="3000" dirty="0">
                <a:ln>
                  <a:solidFill>
                    <a:srgbClr val="00B050"/>
                  </a:solidFill>
                </a:ln>
                <a:solidFill>
                  <a:srgbClr val="92D050"/>
                </a:solidFill>
                <a:latin typeface="+mn-lt"/>
              </a:rPr>
              <a:t>When?</a:t>
            </a:r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6220662" y="4978043"/>
            <a:ext cx="2458390" cy="7461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en-US" sz="2500" dirty="0">
                <a:latin typeface="+mn-lt"/>
              </a:rPr>
              <a:t>We went </a:t>
            </a:r>
            <a:r>
              <a:rPr lang="en-US" altLang="en-US" sz="2500" u="sng" dirty="0">
                <a:ln>
                  <a:solidFill>
                    <a:srgbClr val="0070C0"/>
                  </a:solidFill>
                </a:ln>
                <a:solidFill>
                  <a:srgbClr val="00B0F0"/>
                </a:solidFill>
                <a:latin typeface="+mn-lt"/>
              </a:rPr>
              <a:t>there</a:t>
            </a:r>
            <a:r>
              <a:rPr lang="en-US" altLang="en-US" sz="2500" u="sng" dirty="0">
                <a:latin typeface="+mn-lt"/>
              </a:rPr>
              <a:t>.</a:t>
            </a:r>
            <a:endParaRPr lang="en-US" altLang="en-US" sz="2500" dirty="0">
              <a:latin typeface="+mn-lt"/>
            </a:endParaRPr>
          </a:p>
        </p:txBody>
      </p:sp>
      <p:sp>
        <p:nvSpPr>
          <p:cNvPr id="18444" name="AutoShape 12"/>
          <p:cNvSpPr>
            <a:spLocks noChangeArrowheads="1"/>
          </p:cNvSpPr>
          <p:nvPr/>
        </p:nvSpPr>
        <p:spPr bwMode="auto">
          <a:xfrm flipH="1">
            <a:off x="1880079" y="4820980"/>
            <a:ext cx="1669033" cy="629172"/>
          </a:xfrm>
          <a:prstGeom prst="wedgeEllipseCallout">
            <a:avLst>
              <a:gd name="adj1" fmla="val -85063"/>
              <a:gd name="adj2" fmla="val -4105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en-US" sz="3000" dirty="0">
                <a:ln>
                  <a:solidFill>
                    <a:srgbClr val="0070C0"/>
                  </a:solidFill>
                </a:ln>
                <a:solidFill>
                  <a:srgbClr val="00B0F0"/>
                </a:solidFill>
                <a:latin typeface="+mn-lt"/>
              </a:rPr>
              <a:t>Where?</a:t>
            </a:r>
          </a:p>
        </p:txBody>
      </p: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6221107" y="5964946"/>
            <a:ext cx="2457945" cy="71429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en-US" sz="2500" dirty="0">
                <a:latin typeface="+mn-lt"/>
              </a:rPr>
              <a:t>It was </a:t>
            </a:r>
            <a:r>
              <a:rPr lang="en-US" altLang="en-US" sz="2500" u="sng" dirty="0">
                <a:ln>
                  <a:solidFill>
                    <a:srgbClr val="FFC000"/>
                  </a:solidFill>
                </a:ln>
                <a:latin typeface="+mn-lt"/>
              </a:rPr>
              <a:t>too</a:t>
            </a:r>
            <a:r>
              <a:rPr lang="en-US" altLang="en-US" sz="2500" dirty="0">
                <a:ln>
                  <a:solidFill>
                    <a:srgbClr val="FFC000"/>
                  </a:solidFill>
                </a:ln>
                <a:latin typeface="+mn-lt"/>
              </a:rPr>
              <a:t> </a:t>
            </a:r>
            <a:r>
              <a:rPr lang="en-US" altLang="en-US" sz="2500" dirty="0">
                <a:latin typeface="+mn-lt"/>
              </a:rPr>
              <a:t>hot!</a:t>
            </a:r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 flipH="1">
            <a:off x="1293148" y="5708670"/>
            <a:ext cx="2767408" cy="1024524"/>
          </a:xfrm>
          <a:prstGeom prst="wedgeEllipseCallout">
            <a:avLst>
              <a:gd name="adj1" fmla="val -56194"/>
              <a:gd name="adj2" fmla="val -9266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en-US" sz="2500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+mn-lt"/>
              </a:rPr>
              <a:t>To what degree </a:t>
            </a:r>
            <a:endParaRPr lang="en-US" altLang="en-US" sz="25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+mn-lt"/>
            </a:endParaRPr>
          </a:p>
          <a:p>
            <a:pPr>
              <a:defRPr/>
            </a:pPr>
            <a:r>
              <a:rPr lang="en-US" altLang="en-US" sz="25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+mn-lt"/>
              </a:rPr>
              <a:t>or how </a:t>
            </a:r>
            <a:r>
              <a:rPr lang="en-US" altLang="en-US" sz="2500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+mn-lt"/>
              </a:rPr>
              <a:t>much?</a:t>
            </a:r>
          </a:p>
        </p:txBody>
      </p:sp>
      <p:graphicFrame>
        <p:nvGraphicFramePr>
          <p:cNvPr id="18447" name="Object 15"/>
          <p:cNvGraphicFramePr>
            <a:graphicFrameLocks noChangeAspect="1"/>
          </p:cNvGraphicFramePr>
          <p:nvPr/>
        </p:nvGraphicFramePr>
        <p:xfrm>
          <a:off x="4293334" y="4246792"/>
          <a:ext cx="1395413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Clip" r:id="rId4" imgW="1609560" imgH="4352760" progId="">
                  <p:embed/>
                </p:oleObj>
              </mc:Choice>
              <mc:Fallback>
                <p:oleObj name="Clip" r:id="rId4" imgW="1609560" imgH="4352760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3334" y="4246792"/>
                        <a:ext cx="1395413" cy="250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2489395" y="228600"/>
            <a:ext cx="45790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2700000" scaled="1"/>
                  <a:tileRect/>
                </a:gradFill>
                <a:latin typeface="Arial Black"/>
              </a:rPr>
              <a:t>Adverb</a:t>
            </a:r>
            <a:endParaRPr lang="en-US" sz="90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2700000" scaled="1"/>
                <a:tileRect/>
              </a:gradFill>
              <a:latin typeface="Arial Black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67329" y="1959224"/>
            <a:ext cx="6898104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3000" dirty="0" smtClean="0">
                <a:solidFill>
                  <a:srgbClr val="FFC000"/>
                </a:solidFill>
                <a:latin typeface="+mn-lt"/>
              </a:rPr>
              <a:t>Modifies or describes a verb, an adjective, or another adverb.</a:t>
            </a:r>
          </a:p>
          <a:p>
            <a:pPr>
              <a:defRPr/>
            </a:pPr>
            <a:endParaRPr lang="en-US" altLang="en-US" sz="1000" b="1" dirty="0" smtClean="0">
              <a:solidFill>
                <a:srgbClr val="FFC000"/>
              </a:solidFill>
              <a:latin typeface="+mn-lt"/>
            </a:endParaRPr>
          </a:p>
          <a:p>
            <a:pPr>
              <a:defRPr/>
            </a:pPr>
            <a:r>
              <a:rPr lang="en-US" altLang="en-US" sz="2500" b="1" dirty="0" smtClean="0">
                <a:latin typeface="+mn-lt"/>
              </a:rPr>
              <a:t>Answers these questions:</a:t>
            </a:r>
            <a:endParaRPr lang="en-US" altLang="en-US" sz="25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 autoUpdateAnimBg="0"/>
      <p:bldP spid="18440" grpId="0" animBg="1" autoUpdateAnimBg="0"/>
      <p:bldP spid="18441" grpId="0" animBg="1" autoUpdateAnimBg="0"/>
      <p:bldP spid="18442" grpId="0" animBg="1" autoUpdateAnimBg="0"/>
      <p:bldP spid="18443" grpId="0" animBg="1" autoUpdateAnimBg="0"/>
      <p:bldP spid="18444" grpId="0" animBg="1" autoUpdateAnimBg="0"/>
      <p:bldP spid="18445" grpId="0" animBg="1" autoUpdateAnimBg="0"/>
      <p:bldP spid="18446" grpId="0" animBg="1" autoUpdateAnimBg="0"/>
      <p:bldP spid="14" grpId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295399" y="1766810"/>
            <a:ext cx="7569631" cy="23299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en-US" sz="3000" dirty="0" smtClean="0">
                <a:solidFill>
                  <a:srgbClr val="FFC000"/>
                </a:solidFill>
                <a:latin typeface="+mn-lt"/>
              </a:rPr>
              <a:t>Introduces </a:t>
            </a:r>
            <a:r>
              <a:rPr lang="en-US" altLang="en-US" sz="3000" dirty="0">
                <a:solidFill>
                  <a:srgbClr val="FFC000"/>
                </a:solidFill>
                <a:latin typeface="+mn-lt"/>
              </a:rPr>
              <a:t>a noun or pronoun </a:t>
            </a:r>
            <a:r>
              <a:rPr lang="en-US" altLang="en-US" sz="3000" dirty="0" smtClean="0">
                <a:solidFill>
                  <a:srgbClr val="FFC000"/>
                </a:solidFill>
                <a:latin typeface="+mn-lt"/>
              </a:rPr>
              <a:t> or </a:t>
            </a:r>
            <a:r>
              <a:rPr lang="en-US" altLang="en-US" sz="3000" dirty="0">
                <a:solidFill>
                  <a:srgbClr val="FFC000"/>
                </a:solidFill>
                <a:latin typeface="+mn-lt"/>
              </a:rPr>
              <a:t>a phrase or </a:t>
            </a:r>
            <a:endParaRPr lang="en-US" altLang="en-US" sz="3000" dirty="0" smtClean="0">
              <a:solidFill>
                <a:srgbClr val="FFC000"/>
              </a:solidFill>
              <a:latin typeface="+mn-lt"/>
            </a:endParaRPr>
          </a:p>
          <a:p>
            <a:r>
              <a:rPr lang="en-US" altLang="en-US" sz="3000" dirty="0" smtClean="0">
                <a:solidFill>
                  <a:srgbClr val="FFC000"/>
                </a:solidFill>
                <a:latin typeface="+mn-lt"/>
              </a:rPr>
              <a:t>clause functioning  in </a:t>
            </a:r>
            <a:r>
              <a:rPr lang="en-US" altLang="en-US" sz="3000" dirty="0">
                <a:solidFill>
                  <a:srgbClr val="FFC000"/>
                </a:solidFill>
                <a:latin typeface="+mn-lt"/>
              </a:rPr>
              <a:t>the </a:t>
            </a:r>
            <a:r>
              <a:rPr lang="en-US" altLang="en-US" sz="3000" dirty="0" smtClean="0">
                <a:solidFill>
                  <a:srgbClr val="FFC000"/>
                </a:solidFill>
                <a:latin typeface="+mn-lt"/>
              </a:rPr>
              <a:t>sentence as </a:t>
            </a:r>
            <a:r>
              <a:rPr lang="en-US" altLang="en-US" sz="3000" dirty="0">
                <a:solidFill>
                  <a:srgbClr val="FFC000"/>
                </a:solidFill>
                <a:latin typeface="+mn-lt"/>
              </a:rPr>
              <a:t>a noun.  </a:t>
            </a:r>
            <a:endParaRPr lang="en-US" altLang="en-US" sz="3000" dirty="0" smtClean="0">
              <a:solidFill>
                <a:srgbClr val="FFC000"/>
              </a:solidFill>
              <a:latin typeface="+mn-lt"/>
            </a:endParaRPr>
          </a:p>
          <a:p>
            <a:endParaRPr lang="en-US" altLang="en-US" sz="1000" dirty="0" smtClean="0">
              <a:latin typeface="+mn-lt"/>
            </a:endParaRPr>
          </a:p>
          <a:p>
            <a:r>
              <a:rPr lang="en-US" altLang="en-US" sz="3000" dirty="0" smtClean="0">
                <a:latin typeface="+mn-lt"/>
              </a:rPr>
              <a:t>The </a:t>
            </a:r>
            <a:r>
              <a:rPr lang="en-US" altLang="en-US" sz="3000" dirty="0">
                <a:latin typeface="+mn-lt"/>
              </a:rPr>
              <a:t>word or word group that </a:t>
            </a:r>
            <a:r>
              <a:rPr lang="en-US" altLang="en-US" sz="3000" dirty="0" smtClean="0">
                <a:latin typeface="+mn-lt"/>
              </a:rPr>
              <a:t>the preposition </a:t>
            </a:r>
          </a:p>
          <a:p>
            <a:r>
              <a:rPr lang="en-US" altLang="en-US" sz="3000" dirty="0" smtClean="0">
                <a:latin typeface="+mn-lt"/>
              </a:rPr>
              <a:t>introduces </a:t>
            </a:r>
            <a:r>
              <a:rPr lang="en-US" altLang="en-US" sz="3000" dirty="0">
                <a:latin typeface="+mn-lt"/>
              </a:rPr>
              <a:t>is its</a:t>
            </a:r>
            <a:r>
              <a:rPr lang="en-US" altLang="en-US" sz="3000" b="1" dirty="0">
                <a:latin typeface="+mn-lt"/>
              </a:rPr>
              <a:t> </a:t>
            </a:r>
            <a:r>
              <a:rPr lang="en-US" altLang="en-US" sz="3000" b="1" u="sng" dirty="0">
                <a:latin typeface="+mn-lt"/>
              </a:rPr>
              <a:t>object</a:t>
            </a:r>
            <a:r>
              <a:rPr lang="en-US" altLang="en-US" sz="3000" dirty="0">
                <a:latin typeface="+mn-lt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1187563" y="228600"/>
            <a:ext cx="738471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2700000" scaled="1"/>
                  <a:tileRect/>
                </a:gradFill>
                <a:latin typeface="Arial Black"/>
              </a:rPr>
              <a:t>Preposition</a:t>
            </a:r>
            <a:endParaRPr lang="en-US" sz="90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2700000" scaled="1"/>
                <a:tileRect/>
              </a:gradFill>
              <a:latin typeface="Arial Black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95398" y="4355023"/>
            <a:ext cx="756963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000" dirty="0" smtClean="0">
                <a:ln>
                  <a:solidFill>
                    <a:srgbClr val="00B050"/>
                  </a:solidFill>
                </a:ln>
                <a:solidFill>
                  <a:srgbClr val="92D050"/>
                </a:solidFill>
                <a:latin typeface="+mn-lt"/>
              </a:rPr>
              <a:t>They received a postcard </a:t>
            </a:r>
            <a:r>
              <a:rPr lang="en-US" altLang="en-US" sz="3000" u="sng" dirty="0" smtClean="0">
                <a:ln>
                  <a:solidFill>
                    <a:srgbClr val="FF5050"/>
                  </a:solidFill>
                </a:ln>
                <a:solidFill>
                  <a:srgbClr val="FF66CC"/>
                </a:solidFill>
                <a:latin typeface="+mn-lt"/>
              </a:rPr>
              <a:t>from Bobby</a:t>
            </a:r>
            <a:r>
              <a:rPr lang="en-US" altLang="en-US" sz="3000" dirty="0" smtClean="0">
                <a:ln>
                  <a:solidFill>
                    <a:srgbClr val="FF5050"/>
                  </a:solidFill>
                </a:ln>
                <a:solidFill>
                  <a:srgbClr val="FF66CC"/>
                </a:solidFill>
                <a:latin typeface="+mn-lt"/>
              </a:rPr>
              <a:t> </a:t>
            </a:r>
            <a:r>
              <a:rPr lang="en-US" altLang="en-US" sz="3000" dirty="0" smtClean="0">
                <a:ln>
                  <a:solidFill>
                    <a:srgbClr val="00B050"/>
                  </a:solidFill>
                </a:ln>
                <a:solidFill>
                  <a:srgbClr val="92D050"/>
                </a:solidFill>
                <a:latin typeface="+mn-lt"/>
              </a:rPr>
              <a:t>telling </a:t>
            </a:r>
          </a:p>
          <a:p>
            <a:endParaRPr lang="en-US" altLang="en-US" sz="3000" dirty="0" smtClean="0">
              <a:ln>
                <a:solidFill>
                  <a:srgbClr val="00B050"/>
                </a:solidFill>
              </a:ln>
              <a:solidFill>
                <a:srgbClr val="92D050"/>
              </a:solidFill>
              <a:latin typeface="+mn-lt"/>
            </a:endParaRPr>
          </a:p>
          <a:p>
            <a:r>
              <a:rPr lang="en-US" altLang="en-US" sz="3000" u="sng" dirty="0" smtClean="0">
                <a:ln>
                  <a:solidFill>
                    <a:srgbClr val="FF9966"/>
                  </a:solidFill>
                </a:ln>
                <a:solidFill>
                  <a:srgbClr val="FFFF00"/>
                </a:solidFill>
                <a:latin typeface="+mn-lt"/>
              </a:rPr>
              <a:t>about his trip</a:t>
            </a:r>
            <a:r>
              <a:rPr lang="en-US" altLang="en-US" sz="3000" dirty="0" smtClean="0">
                <a:ln>
                  <a:solidFill>
                    <a:srgbClr val="FF9966"/>
                  </a:solidFill>
                </a:ln>
                <a:solidFill>
                  <a:srgbClr val="FFFF00"/>
                </a:solidFill>
                <a:latin typeface="+mn-lt"/>
              </a:rPr>
              <a:t> </a:t>
            </a:r>
            <a:r>
              <a:rPr lang="en-US" altLang="en-US" sz="3000" u="sng" dirty="0" smtClean="0">
                <a:ln>
                  <a:solidFill>
                    <a:srgbClr val="0070C0"/>
                  </a:solidFill>
                </a:ln>
                <a:solidFill>
                  <a:srgbClr val="00B0F0"/>
                </a:solidFill>
                <a:latin typeface="+mn-lt"/>
              </a:rPr>
              <a:t>to Canada</a:t>
            </a:r>
            <a:r>
              <a:rPr lang="en-US" altLang="en-US" sz="3000" u="sng" dirty="0" smtClean="0">
                <a:ln>
                  <a:solidFill>
                    <a:srgbClr val="00B050"/>
                  </a:solidFill>
                </a:ln>
                <a:solidFill>
                  <a:srgbClr val="92D050"/>
                </a:solidFill>
                <a:latin typeface="+mn-lt"/>
              </a:rPr>
              <a:t>.</a:t>
            </a:r>
            <a:endParaRPr lang="en-US" altLang="en-US" sz="3000" u="sng" dirty="0">
              <a:ln>
                <a:solidFill>
                  <a:srgbClr val="00B050"/>
                </a:solidFill>
              </a:ln>
              <a:solidFill>
                <a:srgbClr val="92D050"/>
              </a:solidFill>
              <a:latin typeface="+mn-lt"/>
            </a:endParaRPr>
          </a:p>
        </p:txBody>
      </p:sp>
      <p:sp>
        <p:nvSpPr>
          <p:cNvPr id="10" name="Right Bracket 9"/>
          <p:cNvSpPr/>
          <p:nvPr/>
        </p:nvSpPr>
        <p:spPr bwMode="auto">
          <a:xfrm rot="5400000">
            <a:off x="3994487" y="5263794"/>
            <a:ext cx="241428" cy="1378543"/>
          </a:xfrm>
          <a:prstGeom prst="rightBracket">
            <a:avLst>
              <a:gd name="adj" fmla="val 50000"/>
            </a:avLst>
          </a:prstGeom>
          <a:noFill/>
          <a:ln w="76200" cap="flat" cmpd="sng" algn="ctr">
            <a:solidFill>
              <a:srgbClr val="FF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dirty="0" smtClean="0">
              <a:ln>
                <a:solidFill>
                  <a:srgbClr val="FF9966"/>
                </a:solidFill>
              </a:ln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ight Bracket 10"/>
          <p:cNvSpPr/>
          <p:nvPr/>
        </p:nvSpPr>
        <p:spPr bwMode="auto">
          <a:xfrm rot="5400000">
            <a:off x="5845243" y="5518226"/>
            <a:ext cx="241429" cy="869682"/>
          </a:xfrm>
          <a:prstGeom prst="rightBracket">
            <a:avLst>
              <a:gd name="adj" fmla="val 50000"/>
            </a:avLst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dirty="0" smtClean="0">
              <a:ln>
                <a:solidFill>
                  <a:srgbClr val="FF9966"/>
                </a:solidFill>
              </a:ln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ight Bracket 11"/>
          <p:cNvSpPr/>
          <p:nvPr/>
        </p:nvSpPr>
        <p:spPr bwMode="auto">
          <a:xfrm rot="5400000">
            <a:off x="6330651" y="4455363"/>
            <a:ext cx="241430" cy="1045734"/>
          </a:xfrm>
          <a:prstGeom prst="rightBracket">
            <a:avLst>
              <a:gd name="adj" fmla="val 50000"/>
            </a:avLst>
          </a:prstGeom>
          <a:noFill/>
          <a:ln w="76200" cap="flat" cmpd="sng" algn="ctr">
            <a:solidFill>
              <a:srgbClr val="FF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dirty="0" smtClean="0">
              <a:ln>
                <a:solidFill>
                  <a:srgbClr val="FF9966"/>
                </a:solidFill>
              </a:ln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 autoUpdateAnimBg="0"/>
      <p:bldP spid="8" grpId="0"/>
      <p:bldP spid="9" grpId="0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high voltag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igh voltage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igh voltage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igh voltage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igh voltage 8">
        <a:dk1>
          <a:srgbClr val="000000"/>
        </a:dk1>
        <a:lt1>
          <a:srgbClr val="FFFFFF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D60093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C20085"/>
        </a:accent6>
        <a:hlink>
          <a:srgbClr val="9966FF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Designs\high voltage.pot</Template>
  <TotalTime>6802</TotalTime>
  <Words>446</Words>
  <Application>Microsoft Office PowerPoint</Application>
  <PresentationFormat>عرض على الشاشة (3:4)‏</PresentationFormat>
  <Paragraphs>168</Paragraphs>
  <Slides>12</Slides>
  <Notes>1</Notes>
  <HiddenSlides>0</HiddenSlides>
  <MMClips>1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4" baseType="lpstr">
      <vt:lpstr>high voltage</vt:lpstr>
      <vt:lpstr>Clip</vt:lpstr>
      <vt:lpstr>Eight Parts of Speech</vt:lpstr>
      <vt:lpstr>عرض تقديمي في PowerPoint</vt:lpstr>
      <vt:lpstr>Kinds of Nouns</vt:lpstr>
      <vt:lpstr>عرض تقديمي في PowerPoint</vt:lpstr>
      <vt:lpstr>عرض تقديمي في PowerPoint</vt:lpstr>
      <vt:lpstr>عرض تقديمي في PowerPoint</vt:lpstr>
      <vt:lpstr>Kinds of Verbs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Dell Computer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Grammar</dc:title>
  <dc:creator>John Sandorff</dc:creator>
  <cp:lastModifiedBy>DR.Ahmed Saker 2O11</cp:lastModifiedBy>
  <cp:revision>105</cp:revision>
  <cp:lastPrinted>2000-01-08T19:47:06Z</cp:lastPrinted>
  <dcterms:created xsi:type="dcterms:W3CDTF">2000-01-08T19:29:04Z</dcterms:created>
  <dcterms:modified xsi:type="dcterms:W3CDTF">2019-01-01T16:11:57Z</dcterms:modified>
</cp:coreProperties>
</file>